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18288000" cy="10287000"/>
  <p:notesSz cx="10287000" cy="18288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 name="PlaceHolder 1"/>
          <p:cNvSpPr>
            <a:spLocks noGrp="1"/>
          </p:cNvSpPr>
          <p:nvPr>
            <p:ph type="sldImg"/>
          </p:nvPr>
        </p:nvSpPr>
        <p:spPr>
          <a:xfrm>
            <a:off x="216000" y="812520"/>
            <a:ext cx="7127280" cy="4008960"/>
          </a:xfrm>
          <a:prstGeom prst="rect">
            <a:avLst/>
          </a:prstGeom>
          <a:noFill/>
          <a:ln w="0">
            <a:noFill/>
          </a:ln>
        </p:spPr>
        <p:txBody>
          <a:bodyPr lIns="0" tIns="0" rIns="0" bIns="0" anchor="ctr">
            <a:noAutofit/>
          </a:bodyPr>
          <a:p>
            <a:pPr algn="ctr"/>
            <a:r>
              <a:rPr lang="fr-FR" sz="4400" b="0" u="none" strike="noStrike">
                <a:solidFill>
                  <a:srgbClr val="000000"/>
                </a:solidFill>
                <a:effectLst/>
                <a:uFillTx/>
                <a:latin typeface="Arial"/>
              </a:rPr>
              <a:t>Cliquez pour </a:t>
            </a:r>
            <a:r>
              <a:rPr lang="fr-FR" sz="4400" b="0" u="none" strike="noStrike">
                <a:solidFill>
                  <a:srgbClr val="000000"/>
                </a:solidFill>
                <a:effectLst/>
                <a:uFillTx/>
                <a:latin typeface="Arial"/>
              </a:rPr>
              <a:t>déplacer la diapo</a:t>
            </a:r>
            <a:endParaRPr lang="fr-FR" sz="4400" b="0" u="none" strike="noStrike">
              <a:solidFill>
                <a:srgbClr val="000000"/>
              </a:solidFill>
              <a:effectLst/>
              <a:uFillTx/>
              <a:latin typeface="Arial"/>
            </a:endParaRPr>
          </a:p>
        </p:txBody>
      </p:sp>
      <p:sp>
        <p:nvSpPr>
          <p:cNvPr id="5"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buNone/>
            </a:pPr>
            <a:r>
              <a:rPr lang="fr-FR" sz="2000" b="0" u="none" strike="noStrike">
                <a:solidFill>
                  <a:srgbClr val="000000"/>
                </a:solidFill>
                <a:effectLst/>
                <a:uFillTx/>
                <a:latin typeface="Arial"/>
              </a:rPr>
              <a:t>Cliquez pour </a:t>
            </a:r>
            <a:r>
              <a:rPr lang="fr-FR" sz="2000" b="0" u="none" strike="noStrike">
                <a:solidFill>
                  <a:srgbClr val="000000"/>
                </a:solidFill>
                <a:effectLst/>
                <a:uFillTx/>
                <a:latin typeface="Arial"/>
              </a:rPr>
              <a:t>modifier le </a:t>
            </a:r>
            <a:r>
              <a:rPr lang="fr-FR" sz="2000" b="0" u="none" strike="noStrike">
                <a:solidFill>
                  <a:srgbClr val="000000"/>
                </a:solidFill>
                <a:effectLst/>
                <a:uFillTx/>
                <a:latin typeface="Arial"/>
              </a:rPr>
              <a:t>format des notes</a:t>
            </a:r>
            <a:endParaRPr lang="fr-FR" sz="2000" b="0" u="none" strike="noStrike">
              <a:solidFill>
                <a:srgbClr val="000000"/>
              </a:solidFill>
              <a:effectLst/>
              <a:uFillTx/>
              <a:latin typeface="Arial"/>
            </a:endParaRPr>
          </a:p>
        </p:txBody>
      </p:sp>
      <p:sp>
        <p:nvSpPr>
          <p:cNvPr id="6"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buNone/>
            </a:pPr>
            <a:r>
              <a:rPr lang="fr-FR" sz="1400" b="0" u="none" strike="noStrike">
                <a:solidFill>
                  <a:srgbClr val="000000"/>
                </a:solidFill>
                <a:effectLst/>
                <a:uFillTx/>
                <a:latin typeface="Times New Roman"/>
              </a:rPr>
              <a:t> </a:t>
            </a:r>
            <a:endParaRPr lang="fr-FR" sz="1400" b="0" u="none" strike="noStrike">
              <a:solidFill>
                <a:srgbClr val="000000"/>
              </a:solidFill>
              <a:effectLst/>
              <a:uFillTx/>
              <a:latin typeface="Times New Roman"/>
            </a:endParaRPr>
          </a:p>
        </p:txBody>
      </p:sp>
      <p:sp>
        <p:nvSpPr>
          <p:cNvPr id="7" name="PlaceHolder 4"/>
          <p:cNvSpPr>
            <a:spLocks noGrp="1"/>
          </p:cNvSpPr>
          <p:nvPr>
            <p:ph type="dt" idx="1"/>
          </p:nvPr>
        </p:nvSpPr>
        <p:spPr>
          <a:xfrm>
            <a:off x="4278960" y="0"/>
            <a:ext cx="3280680" cy="534240"/>
          </a:xfrm>
          <a:prstGeom prst="rect">
            <a:avLst/>
          </a:prstGeom>
          <a:noFill/>
          <a:ln w="0">
            <a:noFill/>
          </a:ln>
        </p:spPr>
        <p:txBody>
          <a:bodyPr lIns="0" tIns="0" rIns="0" bIns="0" anchor="t">
            <a:noAutofit/>
          </a:bodyPr>
          <a:lstStyle>
            <a:lvl1pPr indent="0" algn="r">
              <a:buNone/>
              <a:defRPr lang="fr-FR" sz="1400" b="0" u="none" strike="noStrike">
                <a:solidFill>
                  <a:srgbClr val="000000"/>
                </a:solidFill>
                <a:effectLst/>
                <a:uFillTx/>
                <a:latin typeface="Times New Roman"/>
              </a:defRPr>
            </a:lvl1pPr>
          </a:lstStyle>
          <a:p>
            <a:pPr indent="0" algn="r">
              <a:buNone/>
            </a:pPr>
            <a:r>
              <a:rPr lang="fr-FR" sz="1400" b="0" u="none" strike="noStrike">
                <a:solidFill>
                  <a:srgbClr val="000000"/>
                </a:solidFill>
                <a:effectLst/>
                <a:uFillTx/>
                <a:latin typeface="Times New Roman"/>
              </a:rPr>
              <a:t> </a:t>
            </a:r>
            <a:endParaRPr lang="fr-FR" sz="1400" b="0" u="none" strike="noStrike">
              <a:solidFill>
                <a:srgbClr val="000000"/>
              </a:solidFill>
              <a:effectLst/>
              <a:uFillTx/>
              <a:latin typeface="Times New Roman"/>
            </a:endParaRPr>
          </a:p>
        </p:txBody>
      </p:sp>
      <p:sp>
        <p:nvSpPr>
          <p:cNvPr id="8" name="PlaceHolder 5"/>
          <p:cNvSpPr>
            <a:spLocks noGrp="1"/>
          </p:cNvSpPr>
          <p:nvPr>
            <p:ph type="ftr" idx="2"/>
          </p:nvPr>
        </p:nvSpPr>
        <p:spPr>
          <a:xfrm>
            <a:off x="0" y="10157400"/>
            <a:ext cx="3280680" cy="534240"/>
          </a:xfrm>
          <a:prstGeom prst="rect">
            <a:avLst/>
          </a:prstGeom>
          <a:noFill/>
          <a:ln w="0">
            <a:noFill/>
          </a:ln>
        </p:spPr>
        <p:txBody>
          <a:bodyPr lIns="0" tIns="0" rIns="0" bIns="0" anchor="b">
            <a:noAutofit/>
          </a:bodyPr>
          <a:lstStyle>
            <a:lvl1pPr indent="0" algn="l">
              <a:buNone/>
              <a:defRPr lang="fr-FR" sz="1400" b="0" u="none" strike="noStrike">
                <a:solidFill>
                  <a:srgbClr val="000000"/>
                </a:solidFill>
                <a:effectLst/>
                <a:uFillTx/>
                <a:latin typeface="Times New Roman"/>
              </a:defRPr>
            </a:lvl1pPr>
          </a:lstStyle>
          <a:p>
            <a:pPr indent="0" algn="l">
              <a:buNone/>
            </a:pPr>
            <a:r>
              <a:rPr lang="fr-FR" sz="1400" b="0" u="none" strike="noStrike">
                <a:solidFill>
                  <a:srgbClr val="000000"/>
                </a:solidFill>
                <a:effectLst/>
                <a:uFillTx/>
                <a:latin typeface="Times New Roman"/>
              </a:rPr>
              <a:t> </a:t>
            </a:r>
            <a:endParaRPr lang="fr-FR" sz="1400" b="0" u="none" strike="noStrike">
              <a:solidFill>
                <a:srgbClr val="000000"/>
              </a:solidFill>
              <a:effectLst/>
              <a:uFillTx/>
              <a:latin typeface="Times New Roman"/>
            </a:endParaRPr>
          </a:p>
        </p:txBody>
      </p:sp>
      <p:sp>
        <p:nvSpPr>
          <p:cNvPr id="9" name="PlaceHolder 6"/>
          <p:cNvSpPr>
            <a:spLocks noGrp="1"/>
          </p:cNvSpPr>
          <p:nvPr>
            <p:ph type="sldNum" idx="3"/>
          </p:nvPr>
        </p:nvSpPr>
        <p:spPr>
          <a:xfrm>
            <a:off x="4278960" y="10157400"/>
            <a:ext cx="3280680" cy="534240"/>
          </a:xfrm>
          <a:prstGeom prst="rect">
            <a:avLst/>
          </a:prstGeom>
          <a:noFill/>
          <a:ln w="0">
            <a:noFill/>
          </a:ln>
        </p:spPr>
        <p:txBody>
          <a:bodyPr lIns="0" tIns="0" rIns="0" bIns="0" anchor="b">
            <a:noAutofit/>
          </a:bodyPr>
          <a:lstStyle>
            <a:lvl1pPr indent="0" algn="r">
              <a:buNone/>
              <a:defRPr lang="fr-FR" sz="1400" b="0" u="none" strike="noStrike">
                <a:solidFill>
                  <a:srgbClr val="000000"/>
                </a:solidFill>
                <a:effectLst/>
                <a:uFillTx/>
                <a:latin typeface="Times New Roman"/>
              </a:defRPr>
            </a:lvl1pPr>
          </a:lstStyle>
          <a:p>
            <a:pPr indent="0" algn="r">
              <a:buNone/>
            </a:pPr>
            <a:fld id="{46AAC203-A298-45E3-AF85-DA8193AFC646}" type="slidenum">
              <a:rPr lang="fr-FR" sz="1400" b="0" u="none" strike="noStrike">
                <a:solidFill>
                  <a:srgbClr val="000000"/>
                </a:solidFill>
                <a:effectLst/>
                <a:uFillTx/>
                <a:latin typeface="Times New Roman"/>
              </a:rPr>
              <a:t>1</a:t>
            </a:fld>
            <a:endParaRPr lang="fr-FR"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5" name="PlaceHolder 1"/>
          <p:cNvSpPr>
            <a:spLocks noGrp="1"/>
          </p:cNvSpPr>
          <p:nvPr>
            <p:ph type="sldImg"/>
          </p:nvPr>
        </p:nvSpPr>
        <p:spPr>
          <a:xfrm>
            <a:off x="685800" y="1143000"/>
            <a:ext cx="5485680" cy="3085560"/>
          </a:xfrm>
          <a:prstGeom prst="rect">
            <a:avLst/>
          </a:prstGeom>
          <a:ln w="0">
            <a:noFill/>
          </a:ln>
        </p:spPr>
      </p:sp>
      <p:sp>
        <p:nvSpPr>
          <p:cNvPr id="52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ea typeface="Noto Sans SC"/>
              </a:rPr>
              <a:t>In this presentation I will describe a complementary currency project that is caring ecological, social matters, asymetric creation/destruction value, and more features described later.</a:t>
            </a:r>
            <a:endParaRPr lang="fr-FR" sz="2000" b="0" u="none" strike="noStrike">
              <a:solidFill>
                <a:srgbClr val="000000"/>
              </a:solidFill>
              <a:effectLst/>
              <a:uFillTx/>
              <a:latin typeface="Arial"/>
            </a:endParaRPr>
          </a:p>
        </p:txBody>
      </p:sp>
      <p:sp>
        <p:nvSpPr>
          <p:cNvPr id="527" name="PlaceHolder 3"/>
          <p:cNvSpPr>
            <a:spLocks noGrp="1"/>
          </p:cNvSpPr>
          <p:nvPr>
            <p:ph type="sldNum" idx="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203DC627-7FD4-45C6-AC84-CE47A7E16C8B}"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8" name="PlaceHolder 1"/>
          <p:cNvSpPr>
            <a:spLocks noGrp="1"/>
          </p:cNvSpPr>
          <p:nvPr>
            <p:ph type="sldImg"/>
          </p:nvPr>
        </p:nvSpPr>
        <p:spPr>
          <a:xfrm>
            <a:off x="685800" y="1143000"/>
            <a:ext cx="5485680" cy="3085560"/>
          </a:xfrm>
          <a:prstGeom prst="rect">
            <a:avLst/>
          </a:prstGeom>
          <a:ln w="0">
            <a:noFill/>
          </a:ln>
        </p:spPr>
      </p:sp>
      <p:sp>
        <p:nvSpPr>
          <p:cNvPr id="52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ea typeface="Noto Sans SC"/>
              </a:rPr>
              <a:t>This question drives my research since 1996.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ea typeface="Noto Sans SC"/>
              </a:rPr>
              <a:t>Is it possible to create a complementary currency whose structure is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ea typeface="Noto Sans SC"/>
              </a:rPr>
              <a:t>auto-regulative regarding Wealth distribution, Resources preservation and valuate Individual contribution to communities?</a:t>
            </a:r>
            <a:endParaRPr lang="fr-FR" sz="2000" b="0" u="none" strike="noStrike">
              <a:solidFill>
                <a:srgbClr val="000000"/>
              </a:solidFill>
              <a:effectLst/>
              <a:uFillTx/>
              <a:latin typeface="Arial"/>
            </a:endParaRPr>
          </a:p>
        </p:txBody>
      </p:sp>
      <p:sp>
        <p:nvSpPr>
          <p:cNvPr id="530" name="PlaceHolder 3"/>
          <p:cNvSpPr>
            <a:spLocks noGrp="1"/>
          </p:cNvSpPr>
          <p:nvPr>
            <p:ph type="sldNum" idx="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DA20A080-24D6-4483-B675-50B2D01510F6}"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1" name="PlaceHolder 1"/>
          <p:cNvSpPr>
            <a:spLocks noGrp="1"/>
          </p:cNvSpPr>
          <p:nvPr>
            <p:ph type="sldImg"/>
          </p:nvPr>
        </p:nvSpPr>
        <p:spPr>
          <a:xfrm>
            <a:off x="685800" y="1143000"/>
            <a:ext cx="5485680" cy="3085560"/>
          </a:xfrm>
          <a:prstGeom prst="rect">
            <a:avLst/>
          </a:prstGeom>
          <a:ln w="0">
            <a:noFill/>
          </a:ln>
        </p:spPr>
      </p:sp>
      <p:sp>
        <p:nvSpPr>
          <p:cNvPr id="53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Across 40 years of complementary currencies studies, one structural feature recurs: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the unit of account is always </a:t>
            </a:r>
            <a:r>
              <a:rPr lang="en-US" sz="2600" b="1" u="none" strike="noStrike">
                <a:solidFill>
                  <a:srgbClr val="000000"/>
                </a:solidFill>
                <a:effectLst/>
                <a:uFillTx/>
                <a:latin typeface="Arial"/>
              </a:rPr>
              <a:t>scalar</a:t>
            </a:r>
            <a:r>
              <a:rPr lang="en-US" sz="2000" b="0" u="none" strike="noStrike">
                <a:solidFill>
                  <a:srgbClr val="000000"/>
                </a:solidFill>
                <a:effectLst/>
                <a:uFillTx/>
                <a:latin typeface="Arial"/>
              </a:rPr>
              <a:t>. The </a:t>
            </a:r>
            <a:r>
              <a:rPr lang="en-US" sz="2600" b="1" u="none" strike="noStrike">
                <a:solidFill>
                  <a:srgbClr val="000000"/>
                </a:solidFill>
                <a:effectLst/>
                <a:uFillTx/>
                <a:latin typeface="Arial"/>
              </a:rPr>
              <a:t>unique value</a:t>
            </a:r>
            <a:r>
              <a:rPr lang="en-US" sz="2000" b="0" u="none" strike="noStrike">
                <a:solidFill>
                  <a:srgbClr val="000000"/>
                </a:solidFill>
                <a:effectLst/>
                <a:uFillTx/>
                <a:latin typeface="Arial"/>
              </a:rPr>
              <a:t> hide a lot of informations from the real world.</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Most of the Complementary currencies use ecological criteria by eligibility. so it makes the criteria subjective.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Local currencies mimic fiat currencies in their structures and therefore produce the </a:t>
            </a:r>
            <a:r>
              <a:rPr lang="en-US" sz="2600" b="1" u="none" strike="noStrike">
                <a:solidFill>
                  <a:srgbClr val="000000"/>
                </a:solidFill>
                <a:effectLst/>
                <a:uFillTx/>
                <a:latin typeface="Arial"/>
              </a:rPr>
              <a:t>same effects</a:t>
            </a:r>
            <a:r>
              <a:rPr lang="en-US" sz="2000" b="0" u="none" strike="noStrike">
                <a:solidFill>
                  <a:srgbClr val="000000"/>
                </a:solidFill>
                <a:effectLst/>
                <a:uFillTx/>
                <a:latin typeface="Arial"/>
              </a:rPr>
              <a:t>. So, knowing we can't find solution inside a pattern that create problem, I have intentionally focused my research outside this frame of standard monetary references.</a:t>
            </a:r>
            <a:endParaRPr lang="fr-FR" sz="2000" b="0" u="none" strike="noStrike">
              <a:solidFill>
                <a:srgbClr val="000000"/>
              </a:solidFill>
              <a:effectLst/>
              <a:uFillTx/>
              <a:latin typeface="Arial"/>
            </a:endParaRPr>
          </a:p>
        </p:txBody>
      </p:sp>
      <p:sp>
        <p:nvSpPr>
          <p:cNvPr id="533" name="PlaceHolder 3"/>
          <p:cNvSpPr>
            <a:spLocks noGrp="1"/>
          </p:cNvSpPr>
          <p:nvPr>
            <p:ph type="sldNum" idx="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969A45AE-A549-4BF5-9F93-247E021A4498}"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4" name="PlaceHolder 1"/>
          <p:cNvSpPr>
            <a:spLocks noGrp="1"/>
          </p:cNvSpPr>
          <p:nvPr>
            <p:ph type="sldImg"/>
          </p:nvPr>
        </p:nvSpPr>
        <p:spPr>
          <a:xfrm>
            <a:off x="685800" y="1143000"/>
            <a:ext cx="5485680" cy="3085560"/>
          </a:xfrm>
          <a:prstGeom prst="rect">
            <a:avLst/>
          </a:prstGeom>
          <a:ln w="0">
            <a:noFill/>
          </a:ln>
        </p:spPr>
      </p:sp>
      <p:sp>
        <p:nvSpPr>
          <p:cNvPr id="53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The choice of the vector based currency seems to be more representative about the informations need for autoregulation.</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ea typeface="Noto Sans SC"/>
              </a:rPr>
              <a:t>The unit of account is a vector with ten physical components. </a:t>
            </a:r>
            <a:r>
              <a:rPr lang="en-US" sz="2000" b="0" u="none" strike="noStrike">
                <a:solidFill>
                  <a:srgbClr val="000000"/>
                </a:solidFill>
                <a:effectLst/>
                <a:uFillTx/>
                <a:latin typeface="Arial"/>
              </a:rPr>
              <a:t>Each component have its own physical unit (no speculation only measure). </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Most of the informations needed are already used in current economy.  </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The data source describe how we get the informations: </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 From company accounting to individual bills (for Data Source A)</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 From </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The source A components are already known in daily company accounting or even with individuals bills; Source B can be determine from current invoices or conversion table. The waste and pollutants demand to create new instruments of measure even if the data already exists but needs to be agregated. the durability is already known by manufacturer.</a:t>
            </a:r>
            <a:endParaRPr lang="fr-FR" sz="2000" b="0" u="none" strike="noStrike">
              <a:solidFill>
                <a:srgbClr val="000000"/>
              </a:solidFill>
              <a:effectLst/>
              <a:uFillTx/>
              <a:latin typeface="Arial"/>
            </a:endParaRPr>
          </a:p>
        </p:txBody>
      </p:sp>
      <p:sp>
        <p:nvSpPr>
          <p:cNvPr id="536" name="PlaceHolder 3"/>
          <p:cNvSpPr>
            <a:spLocks noGrp="1"/>
          </p:cNvSpPr>
          <p:nvPr>
            <p:ph type="sldNum" idx="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421453AF-7D53-4E16-AE7E-ABFFA8107499}"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7" name="PlaceHolder 1"/>
          <p:cNvSpPr>
            <a:spLocks noGrp="1"/>
          </p:cNvSpPr>
          <p:nvPr>
            <p:ph type="sldImg"/>
          </p:nvPr>
        </p:nvSpPr>
        <p:spPr>
          <a:xfrm>
            <a:off x="685800" y="1143000"/>
            <a:ext cx="5485680" cy="3085560"/>
          </a:xfrm>
          <a:prstGeom prst="rect">
            <a:avLst/>
          </a:prstGeom>
          <a:ln w="0">
            <a:noFill/>
          </a:ln>
        </p:spPr>
      </p:sp>
      <p:sp>
        <p:nvSpPr>
          <p:cNvPr id="53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Let’s dive a little bit in a supply chain flow to describe the cumulative resource history evolution threw supply chains process: </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The vector follows the good through every transformation. The example shows woodcutter to carpenter then carpenter to buyer Vector values. This Highlight the signed convention: extraction is negative; labour incorporated is positive (creation). Comparison across competing producers is valid because each cumulative vector aggregates the full upstream path. At this point you can noticed that for companies there is no possible profits, capital gains, margin, or any operating surplus. The company becomes a tool of production and not a directly a means of personal enrichment. (Even if we will see later the company owner can gain more). </a:t>
            </a:r>
            <a:endParaRPr lang="fr-FR" sz="2000" b="0" u="none" strike="noStrike">
              <a:solidFill>
                <a:srgbClr val="000000"/>
              </a:solidFill>
              <a:effectLst/>
              <a:uFillTx/>
              <a:latin typeface="Arial"/>
            </a:endParaRPr>
          </a:p>
        </p:txBody>
      </p:sp>
      <p:sp>
        <p:nvSpPr>
          <p:cNvPr id="539" name="PlaceHolder 3"/>
          <p:cNvSpPr>
            <a:spLocks noGrp="1"/>
          </p:cNvSpPr>
          <p:nvPr>
            <p:ph type="sldNum" idx="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B70E5E00-A4B0-4CF8-A47B-345109EF763C}"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0" name="PlaceHolder 1"/>
          <p:cNvSpPr>
            <a:spLocks noGrp="1"/>
          </p:cNvSpPr>
          <p:nvPr>
            <p:ph type="sldImg"/>
          </p:nvPr>
        </p:nvSpPr>
        <p:spPr>
          <a:xfrm>
            <a:off x="685800" y="1143000"/>
            <a:ext cx="5485680" cy="3085560"/>
          </a:xfrm>
          <a:prstGeom prst="rect">
            <a:avLst/>
          </a:prstGeom>
          <a:ln w="0">
            <a:noFill/>
          </a:ln>
        </p:spPr>
      </p:sp>
      <p:sp>
        <p:nvSpPr>
          <p:cNvPr id="54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Let’s dive a little bit in a supply chain flow to describe the cumulative resource history evolution threw supply chains process: </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The vector follows the good through every transformation. The example shows woodcutter to carpenter then carpenter to buyer Vector values. This Highlight the signed convention: extraction is negative; labour incorporated is positive (creation). Comparison across competing producers is valid because each cumulative vector aggregates the full upstream path. At this point you can noticed that for companies there is no possible profits, capital gains, margin, or any operating surplus. The company becomes a tool of production and not a directly a means of personal enrichment. (Even if we will see later the company owner can gain more). </a:t>
            </a:r>
            <a:endParaRPr lang="fr-FR" sz="2000" b="0" u="none" strike="noStrike">
              <a:solidFill>
                <a:srgbClr val="000000"/>
              </a:solidFill>
              <a:effectLst/>
              <a:uFillTx/>
              <a:latin typeface="Arial"/>
            </a:endParaRPr>
          </a:p>
        </p:txBody>
      </p:sp>
      <p:sp>
        <p:nvSpPr>
          <p:cNvPr id="542" name="PlaceHolder 3"/>
          <p:cNvSpPr>
            <a:spLocks noGrp="1"/>
          </p:cNvSpPr>
          <p:nvPr>
            <p:ph type="sldNum" idx="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21A092AF-B30A-4A09-8B9A-0F6D26FA24CF}"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3" name="PlaceHolder 1"/>
          <p:cNvSpPr>
            <a:spLocks noGrp="1"/>
          </p:cNvSpPr>
          <p:nvPr>
            <p:ph type="sldImg"/>
          </p:nvPr>
        </p:nvSpPr>
        <p:spPr>
          <a:xfrm>
            <a:off x="685800" y="1143000"/>
            <a:ext cx="5485680" cy="3085560"/>
          </a:xfrm>
          <a:prstGeom prst="rect">
            <a:avLst/>
          </a:prstGeom>
          <a:ln w="0">
            <a:noFill/>
          </a:ln>
        </p:spPr>
      </p:sp>
      <p:sp>
        <p:nvSpPr>
          <p:cNvPr id="54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 conversion rate allow to convert any ecological components into </a:t>
            </a:r>
            <a:r>
              <a:rPr lang="en-US" sz="2000" b="0" u="none" strike="noStrike">
                <a:solidFill>
                  <a:srgbClr val="000000"/>
                </a:solidFill>
                <a:effectLst/>
                <a:uFillTx/>
                <a:latin typeface="Arial"/>
              </a:rPr>
              <a:t>time, but NEVER time-to-ecological, never ecological-to-ecological.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This rate operates in three contexts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automatic settlement at daily reconciliation,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voluntary redemption,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Frontend conversion to scalar view in time </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p:txBody>
      </p:sp>
      <p:sp>
        <p:nvSpPr>
          <p:cNvPr id="545" name="PlaceHolder 3"/>
          <p:cNvSpPr>
            <a:spLocks noGrp="1"/>
          </p:cNvSpPr>
          <p:nvPr>
            <p:ph type="sldNum" idx="1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5EED41FA-1495-48FD-8FDC-A6D5F356F6CB}"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6" name="PlaceHolder 1"/>
          <p:cNvSpPr>
            <a:spLocks noGrp="1"/>
          </p:cNvSpPr>
          <p:nvPr>
            <p:ph type="sldImg"/>
          </p:nvPr>
        </p:nvSpPr>
        <p:spPr>
          <a:xfrm>
            <a:off x="685800" y="1143000"/>
            <a:ext cx="5485680" cy="3085560"/>
          </a:xfrm>
          <a:prstGeom prst="rect">
            <a:avLst/>
          </a:prstGeom>
          <a:ln w="0">
            <a:noFill/>
          </a:ln>
        </p:spPr>
      </p:sp>
      <p:sp>
        <p:nvSpPr>
          <p:cNvPr id="54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How to determine the Rate v.</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It’s a </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Pressure index I_p,v is recomputed annually from the year's monthly aggregates against an </a:t>
            </a:r>
            <a:r>
              <a:rPr lang="en-US" sz="2000" b="0" u="none" strike="noStrike">
                <a:solidFill>
                  <a:srgbClr val="000000"/>
                </a:solidFill>
                <a:effectLst/>
                <a:uFillTx/>
                <a:latin typeface="Arial"/>
              </a:rPr>
              <a:t>equilibrium trajectory derived internally — from the monetary balance B / D_destroyed, not </a:t>
            </a:r>
            <a:r>
              <a:rPr lang="en-US" sz="2000" b="0" u="none" strike="noStrike">
                <a:solidFill>
                  <a:srgbClr val="000000"/>
                </a:solidFill>
                <a:effectLst/>
                <a:uFillTx/>
                <a:latin typeface="Arial"/>
              </a:rPr>
              <a:t>from an externally nominated planetary boundary. The R_v re-calibration with square-root </a:t>
            </a:r>
            <a:r>
              <a:rPr lang="en-US" sz="2000" b="0" u="none" strike="noStrike">
                <a:solidFill>
                  <a:srgbClr val="000000"/>
                </a:solidFill>
                <a:effectLst/>
                <a:uFillTx/>
                <a:latin typeface="Arial"/>
              </a:rPr>
              <a:t>damping handles slow drift; the homeostatic proposer handles acute saturation. Both are </a:t>
            </a:r>
            <a:r>
              <a:rPr lang="en-US" sz="2000" b="0" u="none" strike="noStrike">
                <a:solidFill>
                  <a:srgbClr val="000000"/>
                </a:solidFill>
                <a:effectLst/>
                <a:uFillTx/>
                <a:latin typeface="Arial"/>
              </a:rPr>
              <a:t>framework-proposed, community-ratified.</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Fast loop (§5): D_v → T_v → d_v → I_p — the per-component ecological-pressure chain you </a:t>
            </a:r>
            <a:r>
              <a:rPr lang="en-US" sz="2000" b="0" u="none" strike="noStrike">
                <a:solidFill>
                  <a:srgbClr val="000000"/>
                </a:solidFill>
                <a:effectLst/>
                <a:uFillTx/>
                <a:latin typeface="Arial"/>
              </a:rPr>
              <a:t>noted should be linked. The intermediate d_v deviation and the I_p piecewise-linear update </a:t>
            </a:r>
            <a:r>
              <a:rPr lang="en-US" sz="2000" b="0" u="none" strike="noStrike">
                <a:solidFill>
                  <a:srgbClr val="000000"/>
                </a:solidFill>
                <a:effectLst/>
                <a:uFillTx/>
                <a:latin typeface="Arial"/>
              </a:rPr>
              <a:t>(previously missing) are now shown as their own nodes.</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Slow loop (§8.2): R_v(y+1) = R_v(y)·√(B/D) — re-calibration that's independent of T_v/d_v, as </a:t>
            </a:r>
            <a:r>
              <a:rPr lang="en-US" sz="2000" b="0" u="none" strike="noStrike">
                <a:solidFill>
                  <a:srgbClr val="000000"/>
                </a:solidFill>
                <a:effectLst/>
                <a:uFillTx/>
                <a:latin typeface="Arial"/>
              </a:rPr>
              <a:t>the paper has it.</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Shared driver: B/D_destroyed, tinted ochre everywhere it appears, so you can see it's the </a:t>
            </a:r>
            <a:r>
              <a:rPr lang="en-US" sz="2000" b="0" u="none" strike="noStrike">
                <a:solidFill>
                  <a:srgbClr val="000000"/>
                </a:solidFill>
                <a:effectLst/>
                <a:uFillTx/>
                <a:latin typeface="Arial"/>
              </a:rPr>
              <a:t>single signal coupling both loops.</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Convergence: Rate_v = R_v · I_p — R_v from the slow loop, I_p from the fast loop.</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Équation 1 — la trajectoire d'équilibre</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T_v(y) = (1−λ_v) · MA_{12}(F_v − G_v) + λ_v · D_v(y)</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Ce que ça veut dire en mots simples : pour chaque vecteur écologique v (eau, énergie, etc.), </a:t>
            </a:r>
            <a:r>
              <a:rPr lang="en-US" sz="2000" b="0" u="none" strike="noStrike">
                <a:solidFill>
                  <a:srgbClr val="000000"/>
                </a:solidFill>
                <a:effectLst/>
                <a:uFillTx/>
                <a:latin typeface="Arial"/>
              </a:rPr>
              <a:t>à la fin de l'année y, le système calcule un niveau de référence — le repère par rapport auquel </a:t>
            </a:r>
            <a:r>
              <a:rPr lang="en-US" sz="2000" b="0" u="none" strike="noStrike">
                <a:solidFill>
                  <a:srgbClr val="000000"/>
                </a:solidFill>
                <a:effectLst/>
                <a:uFillTx/>
                <a:latin typeface="Arial"/>
              </a:rPr>
              <a:t>on jugera si la communauté a sur- ou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sous-consommé. Ce repère est un mélange pondéré entre deux choses : la moyenne récente </a:t>
            </a:r>
            <a:r>
              <a:rPr lang="en-US" sz="2000" b="0" u="none" strike="noStrike">
                <a:solidFill>
                  <a:srgbClr val="000000"/>
                </a:solidFill>
                <a:effectLst/>
                <a:uFillTx/>
                <a:latin typeface="Arial"/>
              </a:rPr>
              <a:t>de ce qu'on a vraiment consommé, et un objectif monétaire calculé séparément.</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Symbole    │                                                                                                  Ce que c'est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T_v(y)       │ La trajectoire d'équilibre pour le vecteur v en année y. C'est le niveau-cible </a:t>
            </a:r>
            <a:r>
              <a:rPr lang="en-US" sz="2000" b="0" u="none" strike="noStrike">
                <a:solidFill>
                  <a:srgbClr val="000000"/>
                </a:solidFill>
                <a:effectLst/>
                <a:uFillTx/>
                <a:latin typeface="Arial"/>
              </a:rPr>
              <a:t>vers lequel le système essaie de converger.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v            │ Un vecteur écologique (eau, énergie, surface, etc.) — un parmi les 9 ressources </a:t>
            </a:r>
            <a:r>
              <a:rPr lang="en-US" sz="2000" b="0" u="none" strike="noStrike">
                <a:solidFill>
                  <a:srgbClr val="000000"/>
                </a:solidFill>
                <a:effectLst/>
                <a:uFillTx/>
                <a:latin typeface="Arial"/>
              </a:rPr>
              <a:t>non-temps.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y            │ L'année opérationnelle.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λ_v          │ Le poids de mixage — un nombre entre 0 et 1 (par défaut 0,05) qui dit combien </a:t>
            </a:r>
            <a:r>
              <a:rPr lang="en-US" sz="2000" b="0" u="none" strike="noStrike">
                <a:solidFill>
                  <a:srgbClr val="000000"/>
                </a:solidFill>
                <a:effectLst/>
                <a:uFillTx/>
                <a:latin typeface="Arial"/>
              </a:rPr>
              <a:t>on fait confiance à l'objectif monétaire vs. à la moyenne historique. Plus λ_v est petit, plus on </a:t>
            </a:r>
            <a:r>
              <a:rPr lang="en-US" sz="2000" b="0" u="none" strike="noStrike">
                <a:solidFill>
                  <a:srgbClr val="000000"/>
                </a:solidFill>
                <a:effectLst/>
                <a:uFillTx/>
                <a:latin typeface="Arial"/>
              </a:rPr>
              <a:t>suit l'histoire ; plus il est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 grand, plus on suit l'objectif.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F_v          │ La consommation de la communauté sur le vecteur v (les heures, kWh, m³, etc. </a:t>
            </a:r>
            <a:r>
              <a:rPr lang="en-US" sz="2000" b="0" u="none" strike="noStrike">
                <a:solidFill>
                  <a:srgbClr val="000000"/>
                </a:solidFill>
                <a:effectLst/>
                <a:uFillTx/>
                <a:latin typeface="Arial"/>
              </a:rPr>
              <a:t>extraits ou utilisés).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G_v          │ La régénération de la communauté sur le vecteur v (ce qu'on a remis dans la </a:t>
            </a:r>
            <a:r>
              <a:rPr lang="en-US" sz="2000" b="0" u="none" strike="noStrike">
                <a:solidFill>
                  <a:srgbClr val="000000"/>
                </a:solidFill>
                <a:effectLst/>
                <a:uFillTx/>
                <a:latin typeface="Arial"/>
              </a:rPr>
              <a:t>nature : biogaz produit, déchets recyclés, terres restaurées).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F_v − G_v    │ La consommation nette : ce qu'on a pris moins ce qu'on a redonné.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MA_{12}(...) │ La moyenne mobile sur 12 mois de cette consommation nette — l'historique </a:t>
            </a:r>
            <a:r>
              <a:rPr lang="en-US" sz="2000" b="0" u="none" strike="noStrike">
                <a:solidFill>
                  <a:srgbClr val="000000"/>
                </a:solidFill>
                <a:effectLst/>
                <a:uFillTx/>
                <a:latin typeface="Arial"/>
              </a:rPr>
              <a:t>récent lissé pour absorber le bruit mensuel.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D_v(y)       │ L'objectif monétaire (calculé par l'équation 2 ci-dessous).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Interprétation : la trajectoire-cible mélange "ce que la communauté a vraiment fait en </a:t>
            </a:r>
            <a:r>
              <a:rPr lang="en-US" sz="2000" b="0" u="none" strike="noStrike">
                <a:solidFill>
                  <a:srgbClr val="000000"/>
                </a:solidFill>
                <a:effectLst/>
                <a:uFillTx/>
                <a:latin typeface="Arial"/>
              </a:rPr>
              <a:t>moyenne sur 12 mois" et "ce que la balance monétaire suggère qu'elle devrait faire".</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Équation 2 — l'objectif monétaire</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D_v(y) := F_v(y−1) · ( B(y−1) / D_destroyed(y−1) )</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Ce que ça veut dire en mots simples : l'objectif monétaire pour cette année est la </a:t>
            </a:r>
            <a:r>
              <a:rPr lang="en-US" sz="2000" b="0" u="none" strike="noStrike">
                <a:solidFill>
                  <a:srgbClr val="000000"/>
                </a:solidFill>
                <a:effectLst/>
                <a:uFillTx/>
                <a:latin typeface="Arial"/>
              </a:rPr>
              <a:t>consommation de l'an dernier, multipliée par le rapport entre l'argent créé et l'argent détruit l'an </a:t>
            </a:r>
            <a:r>
              <a:rPr lang="en-US" sz="2000" b="0" u="none" strike="noStrike">
                <a:solidFill>
                  <a:srgbClr val="000000"/>
                </a:solidFill>
                <a:effectLst/>
                <a:uFillTx/>
                <a:latin typeface="Arial"/>
              </a:rPr>
              <a:t>dernier. Si la création dépassait la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destruction (inflation), on autorise plus de consommation cette année. Si la destruction </a:t>
            </a:r>
            <a:r>
              <a:rPr lang="en-US" sz="2000" b="0" u="none" strike="noStrike">
                <a:solidFill>
                  <a:srgbClr val="000000"/>
                </a:solidFill>
                <a:effectLst/>
                <a:uFillTx/>
                <a:latin typeface="Arial"/>
              </a:rPr>
              <a:t>dépassait la création (déflation), on serre la cible.</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Symbole      │                                                                                                Ce que c'est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D_v(y)           │ L'objectif de consommation monétaire-équilibré pour v en année y. C'est ce </a:t>
            </a:r>
            <a:r>
              <a:rPr lang="en-US" sz="2000" b="0" u="none" strike="noStrike">
                <a:solidFill>
                  <a:srgbClr val="000000"/>
                </a:solidFill>
                <a:effectLst/>
                <a:uFillTx/>
                <a:latin typeface="Arial"/>
              </a:rPr>
              <a:t>qui rentre dans l'équation 1.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F_v(y−1)         │ La consommation effective de v pendant l'année précédente.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B(y−1)           │ La création monétaire totale de l'année dernière. Ça comprend les UDI </a:t>
            </a:r>
            <a:r>
              <a:rPr lang="en-US" sz="2000" b="0" u="none" strike="noStrike">
                <a:solidFill>
                  <a:srgbClr val="000000"/>
                </a:solidFill>
                <a:effectLst/>
                <a:uFillTx/>
                <a:latin typeface="Arial"/>
              </a:rPr>
              <a:t>distribués, le q_w-net (gains/pertes du coefficient de contribution), et les crédits régénératifs. </a:t>
            </a:r>
            <a:r>
              <a:rPr lang="en-US" sz="2000" b="0" u="none" strike="noStrike">
                <a:solidFill>
                  <a:srgbClr val="000000"/>
                </a:solidFill>
                <a:effectLst/>
                <a:uFillTx/>
                <a:latin typeface="Arial"/>
              </a:rPr>
              <a:t>C'est la somme des hours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 fabriquées par la communauté.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D_destroyed(y−1) │ La destruction monétaire totale de l'année dernière. Ça correspond </a:t>
            </a:r>
            <a:r>
              <a:rPr lang="en-US" sz="2000" b="0" u="none" strike="noStrike">
                <a:solidFill>
                  <a:srgbClr val="000000"/>
                </a:solidFill>
                <a:effectLst/>
                <a:uFillTx/>
                <a:latin typeface="Arial"/>
              </a:rPr>
              <a:t>aux heures retirées des soldes des ménages lors des reconciliations quotidiennes </a:t>
            </a:r>
            <a:r>
              <a:rPr lang="en-US" sz="2000" b="0" u="none" strike="noStrike">
                <a:solidFill>
                  <a:srgbClr val="000000"/>
                </a:solidFill>
                <a:effectLst/>
                <a:uFillTx/>
                <a:latin typeface="Arial"/>
              </a:rPr>
              <a:t>(consommation de biens extractifs).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B / D_destroyed  │ Le ratio création/destruction. Si = 1 → équilibre. Si &gt; 1 → la </a:t>
            </a:r>
            <a:r>
              <a:rPr lang="en-US" sz="2000" b="0" u="none" strike="noStrike">
                <a:solidFill>
                  <a:srgbClr val="000000"/>
                </a:solidFill>
                <a:effectLst/>
                <a:uFillTx/>
                <a:latin typeface="Arial"/>
              </a:rPr>
              <a:t>communauté crée plus de monnaie qu'elle n'en détruit (inflation potentielle). Si &lt; 1 → elle </a:t>
            </a:r>
            <a:r>
              <a:rPr lang="en-US" sz="2000" b="0" u="none" strike="noStrike">
                <a:solidFill>
                  <a:srgbClr val="000000"/>
                </a:solidFill>
                <a:effectLst/>
                <a:uFillTx/>
                <a:latin typeface="Arial"/>
              </a:rPr>
              <a:t>détruit plus qu'elle ne crée (déflation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 potentielle).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Interprétation : la cible de cette année = la consommation de l'an dernier ajustée par le </a:t>
            </a:r>
            <a:r>
              <a:rPr lang="en-US" sz="2000" b="0" u="none" strike="noStrike">
                <a:solidFill>
                  <a:srgbClr val="000000"/>
                </a:solidFill>
                <a:effectLst/>
                <a:uFillTx/>
                <a:latin typeface="Arial"/>
              </a:rPr>
              <a:t>déséquilibre monétaire. Si la monnaie gonfle, la cible monte (plus de consommation </a:t>
            </a:r>
            <a:r>
              <a:rPr lang="en-US" sz="2000" b="0" u="none" strike="noStrike">
                <a:solidFill>
                  <a:srgbClr val="000000"/>
                </a:solidFill>
                <a:effectLst/>
                <a:uFillTx/>
                <a:latin typeface="Arial"/>
              </a:rPr>
              <a:t>autorisée). Si elle se contracte, la cible descend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(consommation à réduire).</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Équation 3 — la recalibration annuelle du taux de base</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R_v(y+1) := R_v(y) · √( B(y) / D_destroyed(y) )</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Ce que ça veut dire en mots simples : à chaque fin d'année, le taux de base R_v (qui </a:t>
            </a:r>
            <a:r>
              <a:rPr lang="en-US" sz="2000" b="0" u="none" strike="noStrike">
                <a:solidFill>
                  <a:srgbClr val="000000"/>
                </a:solidFill>
                <a:effectLst/>
                <a:uFillTx/>
                <a:latin typeface="Arial"/>
              </a:rPr>
              <a:t>convertit les ressources en heures) est multiplié par la racine carrée du rapport </a:t>
            </a:r>
            <a:r>
              <a:rPr lang="en-US" sz="2000" b="0" u="none" strike="noStrike">
                <a:solidFill>
                  <a:srgbClr val="000000"/>
                </a:solidFill>
                <a:effectLst/>
                <a:uFillTx/>
                <a:latin typeface="Arial"/>
              </a:rPr>
              <a:t>création/destruction. C'est le levier qui pousse</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mécaniquement le système vers B = D_destroyed.</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Symbole       │                                                                                              Ce que c'est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R_v(y+1)            │ Le nouveau taux de base pour v qui s'appliquera l'année prochaine.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R_v(y)              │ Le taux de base actuel — un paramètre fixé par la communauté qui dit </a:t>
            </a:r>
            <a:r>
              <a:rPr lang="en-US" sz="2000" b="0" u="none" strike="noStrike">
                <a:solidFill>
                  <a:srgbClr val="000000"/>
                </a:solidFill>
                <a:effectLst/>
                <a:uFillTx/>
                <a:latin typeface="Arial"/>
              </a:rPr>
              <a:t>"combien d'heures vaut une unité de ce vecteur". Par exemple : R_2 = 50 h/m³ veut dire qu'1 </a:t>
            </a:r>
            <a:r>
              <a:rPr lang="en-US" sz="2000" b="0" u="none" strike="noStrike">
                <a:solidFill>
                  <a:srgbClr val="000000"/>
                </a:solidFill>
                <a:effectLst/>
                <a:uFillTx/>
                <a:latin typeface="Arial"/>
              </a:rPr>
              <a:t>m³ d'eau consommé débite 50 heures du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 solde du ménage à la reconciliation.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B(y)                │ Création monétaire totale de l'année qui vient de se finir (cf. équation 2).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D_destroyed(y)      │ Destruction monétaire totale de l'année qui vient de se finir (cf. </a:t>
            </a:r>
            <a:r>
              <a:rPr lang="en-US" sz="2000" b="0" u="none" strike="noStrike">
                <a:solidFill>
                  <a:srgbClr val="000000"/>
                </a:solidFill>
                <a:effectLst/>
                <a:uFillTx/>
                <a:latin typeface="Arial"/>
              </a:rPr>
              <a:t>équation 2).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 B / D_destroyed  │ La racine carrée du ratio création/destruction. Plus douce qu'un </a:t>
            </a:r>
            <a:r>
              <a:rPr lang="en-US" sz="2000" b="0" u="none" strike="noStrike">
                <a:solidFill>
                  <a:srgbClr val="000000"/>
                </a:solidFill>
                <a:effectLst/>
                <a:uFillTx/>
                <a:latin typeface="Arial"/>
              </a:rPr>
              <a:t>ajustement plein — utiliser le ratio entier ferait osciller le système (parce que les prix </a:t>
            </a:r>
            <a:r>
              <a:rPr lang="en-US" sz="2000" b="0" u="none" strike="noStrike">
                <a:solidFill>
                  <a:srgbClr val="000000"/>
                </a:solidFill>
                <a:effectLst/>
                <a:uFillTx/>
                <a:latin typeface="Arial"/>
              </a:rPr>
              <a:t>d'entreprise sont déjà couplés à R_v passé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 )                   │ via cum_labour_paid).                                                                                        </a:t>
            </a:r>
            <a:r>
              <a:rPr lang="en-US" sz="2000" b="0" u="none" strike="noStrike">
                <a:solidFill>
                  <a:srgbClr val="000000"/>
                </a:solidFill>
                <a:effectLst/>
                <a:uFillTx/>
                <a:latin typeface="Arial"/>
              </a:rPr>
              <a:t>                                                                                           │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a:t>
            </a: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Interprétation : si la communauté a trop créé par rapport à ce qu'elle a détruit (B/D &gt; 1), le </a:t>
            </a:r>
            <a:r>
              <a:rPr lang="en-US" sz="2000" b="0" u="none" strike="noStrike">
                <a:solidFill>
                  <a:srgbClr val="000000"/>
                </a:solidFill>
                <a:effectLst/>
                <a:uFillTx/>
                <a:latin typeface="Arial"/>
              </a:rPr>
              <a:t>taux monte → conversion plus chère → consommation se freine → destruction augmente </a:t>
            </a:r>
            <a:r>
              <a:rPr lang="en-US" sz="2000" b="0" u="none" strike="noStrike">
                <a:solidFill>
                  <a:srgbClr val="000000"/>
                </a:solidFill>
                <a:effectLst/>
                <a:uFillTx/>
                <a:latin typeface="Arial"/>
              </a:rPr>
              <a:t>l'année suivante. Si la communauté a trop détruit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(B/D &lt; 1), le taux baisse → conversion moins chère → consommation reprend → destruction </a:t>
            </a:r>
            <a:r>
              <a:rPr lang="en-US" sz="2000" b="0" u="none" strike="noStrike">
                <a:solidFill>
                  <a:srgbClr val="000000"/>
                </a:solidFill>
                <a:effectLst/>
                <a:uFillTx/>
                <a:latin typeface="Arial"/>
              </a:rPr>
              <a:t>se stabilise. La racine carrée amortit pour éviter de sur-corriger.</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La logique d'ensemble</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Les trois équations forment un système de régulation à deux leviers, exécuté une fois par an </a:t>
            </a:r>
            <a:r>
              <a:rPr lang="en-US" sz="2000" b="0" u="none" strike="noStrike">
                <a:solidFill>
                  <a:srgbClr val="000000"/>
                </a:solidFill>
                <a:effectLst/>
                <a:uFillTx/>
                <a:latin typeface="Arial"/>
              </a:rPr>
              <a:t>au cycle de clôture :</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1. Équation 2 transforme le déséquilibre monétaire de l'année passée en un objectif de </a:t>
            </a:r>
            <a:r>
              <a:rPr lang="en-US" sz="2000" b="0" u="none" strike="noStrike">
                <a:solidFill>
                  <a:srgbClr val="000000"/>
                </a:solidFill>
                <a:effectLst/>
                <a:uFillTx/>
                <a:latin typeface="Arial"/>
              </a:rPr>
              <a:t>consommation pour cette année.</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2. Équation 1 mélange cet objectif avec l'historique réel pour produire la trajectoire-cible T_v.</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3. La trajectoire-cible est comparée à la consommation observée F_v − G_v ; l'écart d_v règle </a:t>
            </a:r>
            <a:r>
              <a:rPr lang="en-US" sz="2000" b="0" u="none" strike="noStrike">
                <a:solidFill>
                  <a:srgbClr val="000000"/>
                </a:solidFill>
                <a:effectLst/>
                <a:uFillTx/>
                <a:latin typeface="Arial"/>
              </a:rPr>
              <a:t>l'indice de pression I_p(y+1) qui multiplie R_v à court terme.</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4. Équation 3 recalibre R_v lui-même à long terme.</a:t>
            </a:r>
            <a:endParaRPr lang="fr-FR" sz="2000" b="0" u="none" strike="noStrike">
              <a:solidFill>
                <a:srgbClr val="000000"/>
              </a:solidFill>
              <a:effectLst/>
              <a:uFillTx/>
              <a:latin typeface="Arial"/>
            </a:endParaRPr>
          </a:p>
          <a:p>
            <a:pPr indent="0" algn="l">
              <a:lnSpc>
                <a:spcPct val="100000"/>
              </a:lnSpc>
              <a:buNone/>
              <a:tabLst>
                <a:tab pos="0" algn="l"/>
              </a:tabLst>
            </a:pP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Ensemble, les deux leviers (I_p court-terme + R_v recalibré annuellement) ramènent le </a:t>
            </a:r>
            <a:r>
              <a:rPr lang="en-US" sz="2000" b="0" u="none" strike="noStrike">
                <a:solidFill>
                  <a:srgbClr val="000000"/>
                </a:solidFill>
                <a:effectLst/>
                <a:uFillTx/>
                <a:latin typeface="Arial"/>
              </a:rPr>
              <a:t>système vers B = D_destroyed en 2–3 ans, même si on démarre loin de l'équilibre. Pas de </a:t>
            </a:r>
            <a:r>
              <a:rPr lang="en-US" sz="2000" b="0" u="none" strike="noStrike">
                <a:solidFill>
                  <a:srgbClr val="000000"/>
                </a:solidFill>
                <a:effectLst/>
                <a:uFillTx/>
                <a:latin typeface="Arial"/>
              </a:rPr>
              <a:t>cible planétaire externe ; la cible est interne — la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stabilité monétaire de la communauté.</a:t>
            </a:r>
            <a:endParaRPr lang="fr-FR" sz="2000" b="0" u="none" strike="noStrike">
              <a:solidFill>
                <a:srgbClr val="000000"/>
              </a:solidFill>
              <a:effectLst/>
              <a:uFillTx/>
              <a:latin typeface="Arial"/>
            </a:endParaRPr>
          </a:p>
        </p:txBody>
      </p:sp>
      <p:sp>
        <p:nvSpPr>
          <p:cNvPr id="548" name="PlaceHolder 3"/>
          <p:cNvSpPr>
            <a:spLocks noGrp="1"/>
          </p:cNvSpPr>
          <p:nvPr>
            <p:ph type="sldNum" idx="1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6CA50119-8F7F-4235-9CB1-0C6282B136BE}"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9" name="PlaceHolder 1"/>
          <p:cNvSpPr>
            <a:spLocks noGrp="1"/>
          </p:cNvSpPr>
          <p:nvPr>
            <p:ph type="sldImg"/>
          </p:nvPr>
        </p:nvSpPr>
        <p:spPr>
          <a:xfrm>
            <a:off x="685800" y="1143000"/>
            <a:ext cx="5485680" cy="3085560"/>
          </a:xfrm>
          <a:prstGeom prst="rect">
            <a:avLst/>
          </a:prstGeom>
          <a:ln w="0">
            <a:noFill/>
          </a:ln>
        </p:spPr>
      </p:sp>
      <p:sp>
        <p:nvSpPr>
          <p:cNvPr id="55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 rate-dynamics chart shows Rate evolution.</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At the first sight the rate needs to increase, until it touch the top of the clamp.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After 1 year it needs to go down a little bit before stay flat : this is the dead band to avoid noise over change.</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Then the Rate decrease again going below the bottom clamp area.</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The clamp area avoid strong fast change of the Ratev that can impact too much the stability of the system and social matter.</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But it help to keep the Rate direction.</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The currency regulates itself the way a body holds its temperature, it’s like the community's "thermometer" .</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Each year, one question: are we creating more value than we are using up? What is the time created versus resources consumed.</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When a resource grows scarce — for example a drought year — the coast to use it, counted in hours of work, rises up. </a:t>
            </a:r>
            <a:endParaRPr lang="fr-FR" sz="2000" b="0" u="none" strike="noStrike">
              <a:solidFill>
                <a:srgbClr val="000000"/>
              </a:solidFill>
              <a:effectLst/>
              <a:uFillTx/>
              <a:latin typeface="Arial"/>
            </a:endParaRPr>
          </a:p>
          <a:p>
            <a:pPr indent="0" algn="l">
              <a:lnSpc>
                <a:spcPct val="100000"/>
              </a:lnSpc>
              <a:spcBef>
                <a:spcPts val="1191"/>
              </a:spcBef>
              <a:spcAft>
                <a:spcPts val="992"/>
              </a:spcAft>
              <a:buNone/>
              <a:tabLst>
                <a:tab pos="0" algn="l"/>
              </a:tabLst>
            </a:pPr>
            <a:r>
              <a:rPr lang="en-US" sz="2000" b="0" u="none" strike="noStrike">
                <a:solidFill>
                  <a:srgbClr val="000000"/>
                </a:solidFill>
                <a:effectLst/>
                <a:uFillTx/>
                <a:latin typeface="Arial"/>
              </a:rPr>
              <a:t>There's another, longer-term timescale that allows Rate to evolve gradually from year to year. This allows to follow long-term changes, much like a body adapts over seasons rather than every minute. </a:t>
            </a:r>
            <a:endParaRPr lang="fr-FR" sz="2000" b="0" u="none" strike="noStrike">
              <a:solidFill>
                <a:srgbClr val="000000"/>
              </a:solidFill>
              <a:effectLst/>
              <a:uFillTx/>
              <a:latin typeface="Arial"/>
            </a:endParaRPr>
          </a:p>
        </p:txBody>
      </p:sp>
      <p:sp>
        <p:nvSpPr>
          <p:cNvPr id="551" name="PlaceHolder 3"/>
          <p:cNvSpPr>
            <a:spLocks noGrp="1"/>
          </p:cNvSpPr>
          <p:nvPr>
            <p:ph type="sldNum" idx="1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A4D67D62-1DA6-4A39-8CE3-89BF047CE03C}"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2" name="PlaceHolder 1"/>
          <p:cNvSpPr>
            <a:spLocks noGrp="1"/>
          </p:cNvSpPr>
          <p:nvPr>
            <p:ph type="sldImg"/>
          </p:nvPr>
        </p:nvSpPr>
        <p:spPr>
          <a:xfrm>
            <a:off x="685800" y="1143000"/>
            <a:ext cx="5485680" cy="3085560"/>
          </a:xfrm>
          <a:prstGeom prst="rect">
            <a:avLst/>
          </a:prstGeom>
          <a:ln w="0">
            <a:noFill/>
          </a:ln>
        </p:spPr>
      </p:sp>
      <p:sp>
        <p:nvSpPr>
          <p:cNvPr id="55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 conversion is asymmetric: only ecological components convert to </a:t>
            </a:r>
            <a:r>
              <a:rPr lang="en-US" sz="2000" b="0" u="none" strike="noStrike">
                <a:solidFill>
                  <a:srgbClr val="000000"/>
                </a:solidFill>
                <a:effectLst/>
                <a:uFillTx/>
                <a:latin typeface="Arial"/>
              </a:rPr>
              <a:t>time, never time-to-ecological, never ecological-to-ecological.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This numerical rate values operates in three contexts</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automatic settlement at daily reconciliation,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voluntary redemption,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and informational scalar valuation at the transaction window.</a:t>
            </a:r>
            <a:endParaRPr lang="fr-FR" sz="2000" b="0" u="none" strike="noStrike">
              <a:solidFill>
                <a:srgbClr val="000000"/>
              </a:solidFill>
              <a:effectLst/>
              <a:uFillTx/>
              <a:latin typeface="Arial"/>
            </a:endParaRPr>
          </a:p>
        </p:txBody>
      </p:sp>
      <p:sp>
        <p:nvSpPr>
          <p:cNvPr id="554" name="PlaceHolder 3"/>
          <p:cNvSpPr>
            <a:spLocks noGrp="1"/>
          </p:cNvSpPr>
          <p:nvPr>
            <p:ph type="sldNum" idx="1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451308BD-7DE8-4067-B52E-26D748DDAADE}"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5" name="PlaceHolder 1"/>
          <p:cNvSpPr>
            <a:spLocks noGrp="1"/>
          </p:cNvSpPr>
          <p:nvPr>
            <p:ph type="sldImg"/>
          </p:nvPr>
        </p:nvSpPr>
        <p:spPr>
          <a:xfrm>
            <a:off x="685800" y="1143000"/>
            <a:ext cx="5485680" cy="3085560"/>
          </a:xfrm>
          <a:prstGeom prst="rect">
            <a:avLst/>
          </a:prstGeom>
          <a:ln w="0">
            <a:noFill/>
          </a:ln>
        </p:spPr>
      </p:sp>
      <p:sp>
        <p:nvSpPr>
          <p:cNvPr id="55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Three asymmetric mechanisms operate on the mutual-credit substrate.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UDI compensates the day's outflows up to Δt = 8 hours — it is time creation conditionally on participation, not on holdings. It’s not possible to stack or go over 8 hours a day.</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The contribution coefficient q_w credits worker by a bonus community contribution q_w·X while debiting the employer only real work time;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the Q coefficien is creative or destructive.</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for the UDI there is no compounding, daily-capped accumulation.</a:t>
            </a:r>
            <a:endParaRPr lang="fr-FR" sz="2000" b="0" u="none" strike="noStrike">
              <a:solidFill>
                <a:srgbClr val="000000"/>
              </a:solidFill>
              <a:effectLst/>
              <a:uFillTx/>
              <a:latin typeface="Arial"/>
            </a:endParaRPr>
          </a:p>
        </p:txBody>
      </p:sp>
      <p:sp>
        <p:nvSpPr>
          <p:cNvPr id="557" name="PlaceHolder 3"/>
          <p:cNvSpPr>
            <a:spLocks noGrp="1"/>
          </p:cNvSpPr>
          <p:nvPr>
            <p:ph type="sldNum" idx="1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C1A728BD-2E66-4546-8774-3CF37155BB07}"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8" name="PlaceHolder 1"/>
          <p:cNvSpPr>
            <a:spLocks noGrp="1"/>
          </p:cNvSpPr>
          <p:nvPr>
            <p:ph type="sldImg"/>
          </p:nvPr>
        </p:nvSpPr>
        <p:spPr>
          <a:xfrm>
            <a:off x="685800" y="1143000"/>
            <a:ext cx="5485680" cy="3085560"/>
          </a:xfrm>
          <a:prstGeom prst="rect">
            <a:avLst/>
          </a:prstGeom>
          <a:ln w="0">
            <a:noFill/>
          </a:ln>
        </p:spPr>
      </p:sp>
      <p:sp>
        <p:nvSpPr>
          <p:cNvPr id="55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 community contribution bonus is applied only for work reward, to give a bonus to individuals contribution to community.</a:t>
            </a:r>
            <a:endParaRPr lang="fr-FR" sz="2000" b="0" u="none" strike="noStrike">
              <a:solidFill>
                <a:srgbClr val="000000"/>
              </a:solidFill>
              <a:effectLst/>
              <a:uFillTx/>
              <a:latin typeface="Arial"/>
            </a:endParaRPr>
          </a:p>
        </p:txBody>
      </p:sp>
      <p:sp>
        <p:nvSpPr>
          <p:cNvPr id="560" name="PlaceHolder 3"/>
          <p:cNvSpPr>
            <a:spLocks noGrp="1"/>
          </p:cNvSpPr>
          <p:nvPr>
            <p:ph type="sldNum" idx="1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47E6AA4F-3772-4457-908D-2594423FEF63}"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1" name="PlaceHolder 1"/>
          <p:cNvSpPr>
            <a:spLocks noGrp="1"/>
          </p:cNvSpPr>
          <p:nvPr>
            <p:ph type="sldImg"/>
          </p:nvPr>
        </p:nvSpPr>
        <p:spPr>
          <a:xfrm>
            <a:off x="685800" y="1143000"/>
            <a:ext cx="5485680" cy="3085560"/>
          </a:xfrm>
          <a:prstGeom prst="rect">
            <a:avLst/>
          </a:prstGeom>
          <a:ln w="0">
            <a:noFill/>
          </a:ln>
        </p:spPr>
      </p:sp>
      <p:sp>
        <p:nvSpPr>
          <p:cNvPr id="56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What exists outside of the complementary currencies frame that could be interresting to answer the first deep question. This research are not innovative in their concept, it’s inovative in the way they mix them together : mutual-credit, vectorial information, conversion rate, asymetric transaction, Universal Daily Income, Daily Reconciliation process. This leds to 3 sub-questions : Q1 is the informational claim. Q2 is the dynamic claim — does feedback stabilise. Q3 is the design-space claim. This leads me to develop a coherent design space, not an empirical claim about a deployed system.</a:t>
            </a:r>
            <a:endParaRPr lang="fr-FR" sz="2000" b="0" u="none" strike="noStrike">
              <a:solidFill>
                <a:srgbClr val="000000"/>
              </a:solidFill>
              <a:effectLst/>
              <a:uFillTx/>
              <a:latin typeface="Arial"/>
            </a:endParaRPr>
          </a:p>
        </p:txBody>
      </p:sp>
      <p:sp>
        <p:nvSpPr>
          <p:cNvPr id="563" name="PlaceHolder 3"/>
          <p:cNvSpPr>
            <a:spLocks noGrp="1"/>
          </p:cNvSpPr>
          <p:nvPr>
            <p:ph type="sldNum" idx="1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FA613963-1240-4D0E-98EB-2848B4E4C2DB}"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4" name="PlaceHolder 1"/>
          <p:cNvSpPr>
            <a:spLocks noGrp="1"/>
          </p:cNvSpPr>
          <p:nvPr>
            <p:ph type="sldImg"/>
          </p:nvPr>
        </p:nvSpPr>
        <p:spPr>
          <a:xfrm>
            <a:off x="685800" y="1143000"/>
            <a:ext cx="5485680" cy="3085560"/>
          </a:xfrm>
          <a:prstGeom prst="rect">
            <a:avLst/>
          </a:prstGeom>
          <a:ln w="0">
            <a:noFill/>
          </a:ln>
        </p:spPr>
      </p:sp>
      <p:sp>
        <p:nvSpPr>
          <p:cNvPr id="56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buNone/>
            </a:pPr>
            <a:endParaRPr lang="fr-FR" sz="1800" b="0" u="none" strike="noStrike">
              <a:solidFill>
                <a:srgbClr val="000000"/>
              </a:solidFill>
              <a:effectLst/>
              <a:uFillTx/>
              <a:latin typeface="Arial"/>
            </a:endParaRPr>
          </a:p>
        </p:txBody>
      </p:sp>
      <p:sp>
        <p:nvSpPr>
          <p:cNvPr id="566" name="PlaceHolder 3"/>
          <p:cNvSpPr>
            <a:spLocks noGrp="1"/>
          </p:cNvSpPr>
          <p:nvPr>
            <p:ph type="sldNum" idx="1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688ABEC7-23A9-49F0-B2E3-92A9D9118810}"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7" name="PlaceHolder 1"/>
          <p:cNvSpPr>
            <a:spLocks noGrp="1"/>
          </p:cNvSpPr>
          <p:nvPr>
            <p:ph type="sldImg"/>
          </p:nvPr>
        </p:nvSpPr>
        <p:spPr>
          <a:xfrm>
            <a:off x="685800" y="1143000"/>
            <a:ext cx="5485680" cy="3085560"/>
          </a:xfrm>
          <a:prstGeom prst="rect">
            <a:avLst/>
          </a:prstGeom>
          <a:ln w="0">
            <a:noFill/>
          </a:ln>
        </p:spPr>
      </p:sp>
      <p:sp>
        <p:nvSpPr>
          <p:cNvPr id="56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 illustrative run — 500 agents, 5 years, drought scenario at the second year to test Rate evolution for the water vector. q_w distribution sampled from the Annex A abaque has mean ≈ 1.21.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The Rate is deliberately set below equilibrium at start so the corrective dynamics are visible.</a:t>
            </a:r>
            <a:endParaRPr lang="fr-FR" sz="2000" b="0" u="none" strike="noStrike">
              <a:solidFill>
                <a:srgbClr val="000000"/>
              </a:solidFill>
              <a:effectLst/>
              <a:uFillTx/>
              <a:latin typeface="Arial"/>
            </a:endParaRPr>
          </a:p>
        </p:txBody>
      </p:sp>
      <p:sp>
        <p:nvSpPr>
          <p:cNvPr id="569" name="PlaceHolder 3"/>
          <p:cNvSpPr>
            <a:spLocks noGrp="1"/>
          </p:cNvSpPr>
          <p:nvPr>
            <p:ph type="sldNum" idx="1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C8DE6A5A-AE12-4EDF-86DD-3896C61FE9C4}"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0" name="PlaceHolder 1"/>
          <p:cNvSpPr>
            <a:spLocks noGrp="1"/>
          </p:cNvSpPr>
          <p:nvPr>
            <p:ph type="sldImg"/>
          </p:nvPr>
        </p:nvSpPr>
        <p:spPr>
          <a:xfrm>
            <a:off x="685800" y="1143000"/>
            <a:ext cx="5485680" cy="3085560"/>
          </a:xfrm>
          <a:prstGeom prst="rect">
            <a:avLst/>
          </a:prstGeom>
          <a:ln w="0">
            <a:noFill/>
          </a:ln>
        </p:spPr>
      </p:sp>
      <p:sp>
        <p:nvSpPr>
          <p:cNvPr id="57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 drought signal applied to the agriculture sector's water component at month 24 shows here as a step change in F_v[water] without contaminating the other components' flows. The component-targeted shock propagates as designed. Renewable resources is the one component where G_v ≈ F_v — agriculture pushes the regenerative component up.</a:t>
            </a:r>
            <a:endParaRPr lang="fr-FR" sz="2000" b="0" u="none" strike="noStrike">
              <a:solidFill>
                <a:srgbClr val="000000"/>
              </a:solidFill>
              <a:effectLst/>
              <a:uFillTx/>
              <a:latin typeface="Arial"/>
            </a:endParaRPr>
          </a:p>
        </p:txBody>
      </p:sp>
      <p:sp>
        <p:nvSpPr>
          <p:cNvPr id="572" name="PlaceHolder 3"/>
          <p:cNvSpPr>
            <a:spLocks noGrp="1"/>
          </p:cNvSpPr>
          <p:nvPr>
            <p:ph type="sldNum" idx="1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66809FE9-FC68-4DF6-BF80-679F973EDA7A}"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3" name="PlaceHolder 1"/>
          <p:cNvSpPr>
            <a:spLocks noGrp="1"/>
          </p:cNvSpPr>
          <p:nvPr>
            <p:ph type="sldImg"/>
          </p:nvPr>
        </p:nvSpPr>
        <p:spPr>
          <a:xfrm>
            <a:off x="685800" y="1143000"/>
            <a:ext cx="5485680" cy="3085560"/>
          </a:xfrm>
          <a:prstGeom prst="rect">
            <a:avLst/>
          </a:prstGeom>
          <a:ln w="0">
            <a:noFill/>
          </a:ln>
        </p:spPr>
      </p:sp>
      <p:sp>
        <p:nvSpPr>
          <p:cNvPr id="57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Per-vector annual deviation d_v converges from −0.65 at year 1 to near zero at year 4. The R_v re-calibration via the square-root B/D ratio drives the system to monetary balance from a far-from-equilibrium initial calibration within two to three years. Lines bunched together is normal — d_v collapses to a scalar function of the community-wide B/D ratio in a homogeneous steady state.</a:t>
            </a:r>
            <a:endParaRPr lang="fr-FR" sz="2000" b="0" u="none" strike="noStrike">
              <a:solidFill>
                <a:srgbClr val="000000"/>
              </a:solidFill>
              <a:effectLst/>
              <a:uFillTx/>
              <a:latin typeface="Arial"/>
            </a:endParaRPr>
          </a:p>
        </p:txBody>
      </p:sp>
      <p:sp>
        <p:nvSpPr>
          <p:cNvPr id="575" name="PlaceHolder 3"/>
          <p:cNvSpPr>
            <a:spLocks noGrp="1"/>
          </p:cNvSpPr>
          <p:nvPr>
            <p:ph type="sldNum" idx="2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D04878CA-EF21-40C7-9EB7-7153F8F95E32}"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6" name="PlaceHolder 1"/>
          <p:cNvSpPr>
            <a:spLocks noGrp="1"/>
          </p:cNvSpPr>
          <p:nvPr>
            <p:ph type="sldImg"/>
          </p:nvPr>
        </p:nvSpPr>
        <p:spPr>
          <a:xfrm>
            <a:off x="685800" y="1143000"/>
            <a:ext cx="5485680" cy="3085560"/>
          </a:xfrm>
          <a:prstGeom prst="rect">
            <a:avLst/>
          </a:prstGeom>
          <a:ln w="0">
            <a:noFill/>
          </a:ln>
        </p:spPr>
      </p:sp>
      <p:sp>
        <p:nvSpPr>
          <p:cNvPr id="57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Ledger balance distribution at year 5. Enterprises cluster tightly at θ ≈ 0 — the cost-recovery invariant of §3.6 holds dynamically. Households are bounded with no fat tail. 90/10 wealth ratio sits below the §8 falsification criterion. The mean-trajectory plot on the right confirms enterprises stay near zero while household balances drift up linearly — the corrective dynamic still in progress at the 5-year horizon.</a:t>
            </a:r>
            <a:endParaRPr lang="fr-FR" sz="2000" b="0" u="none" strike="noStrike">
              <a:solidFill>
                <a:srgbClr val="000000"/>
              </a:solidFill>
              <a:effectLst/>
              <a:uFillTx/>
              <a:latin typeface="Arial"/>
            </a:endParaRPr>
          </a:p>
        </p:txBody>
      </p:sp>
      <p:sp>
        <p:nvSpPr>
          <p:cNvPr id="578" name="PlaceHolder 3"/>
          <p:cNvSpPr>
            <a:spLocks noGrp="1"/>
          </p:cNvSpPr>
          <p:nvPr>
            <p:ph type="sldNum" idx="2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548E2E3E-6380-4182-A9A1-9C9125DCD67D}"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9" name="PlaceHolder 1"/>
          <p:cNvSpPr>
            <a:spLocks noGrp="1"/>
          </p:cNvSpPr>
          <p:nvPr>
            <p:ph type="sldImg"/>
          </p:nvPr>
        </p:nvSpPr>
        <p:spPr>
          <a:xfrm>
            <a:off x="685800" y="1143000"/>
            <a:ext cx="5485680" cy="3085560"/>
          </a:xfrm>
          <a:prstGeom prst="rect">
            <a:avLst/>
          </a:prstGeom>
          <a:ln w="0">
            <a:noFill/>
          </a:ln>
        </p:spPr>
      </p:sp>
      <p:sp>
        <p:nvSpPr>
          <p:cNvPr id="58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Let’s see this Small comparison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VECTOR is not WIR or SARDEX, it’s not either a </a:t>
            </a:r>
            <a:r>
              <a:rPr lang="en-US" sz="2000" b="0" u="none" strike="noStrike">
                <a:solidFill>
                  <a:srgbClr val="000000"/>
                </a:solidFill>
                <a:effectLst/>
                <a:uFillTx/>
                <a:latin typeface="Arial"/>
              </a:rPr>
              <a:t>time bank, and not Eusko.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The contribution is the intersection of multi-</a:t>
            </a:r>
            <a:r>
              <a:rPr lang="en-US" sz="2000" b="0" u="none" strike="noStrike">
                <a:solidFill>
                  <a:srgbClr val="000000"/>
                </a:solidFill>
                <a:effectLst/>
                <a:uFillTx/>
                <a:latin typeface="Arial"/>
              </a:rPr>
              <a:t>dimensional accounting inside the unit, dynamic </a:t>
            </a:r>
            <a:r>
              <a:rPr lang="en-US" sz="2000" b="0" u="none" strike="noStrike">
                <a:solidFill>
                  <a:srgbClr val="000000"/>
                </a:solidFill>
                <a:effectLst/>
                <a:uFillTx/>
                <a:latin typeface="Arial"/>
              </a:rPr>
              <a:t>conversion responsive to observed flows, and an </a:t>
            </a:r>
            <a:r>
              <a:rPr lang="en-US" sz="2000" b="0" u="none" strike="noStrike">
                <a:solidFill>
                  <a:srgbClr val="000000"/>
                </a:solidFill>
                <a:effectLst/>
                <a:uFillTx/>
                <a:latin typeface="Arial"/>
              </a:rPr>
              <a:t>equity layer combining mutual credit with UDI </a:t>
            </a:r>
            <a:r>
              <a:rPr lang="en-US" sz="2000" b="0" u="none" strike="noStrike">
                <a:solidFill>
                  <a:srgbClr val="000000"/>
                </a:solidFill>
                <a:effectLst/>
                <a:uFillTx/>
                <a:latin typeface="Arial"/>
              </a:rPr>
              <a:t>(Universal daily incomes) and Q bonus.</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No known complementary currency propose that kind </a:t>
            </a:r>
            <a:r>
              <a:rPr lang="en-US" sz="2000" b="0" u="none" strike="noStrike">
                <a:solidFill>
                  <a:srgbClr val="000000"/>
                </a:solidFill>
                <a:effectLst/>
                <a:uFillTx/>
                <a:latin typeface="Arial"/>
              </a:rPr>
              <a:t>of solution.</a:t>
            </a:r>
            <a:endParaRPr lang="fr-FR" sz="2000" b="0" u="none" strike="noStrike">
              <a:solidFill>
                <a:srgbClr val="000000"/>
              </a:solidFill>
              <a:effectLst/>
              <a:uFillTx/>
              <a:latin typeface="Arial"/>
            </a:endParaRPr>
          </a:p>
        </p:txBody>
      </p:sp>
      <p:sp>
        <p:nvSpPr>
          <p:cNvPr id="581" name="PlaceHolder 3"/>
          <p:cNvSpPr>
            <a:spLocks noGrp="1"/>
          </p:cNvSpPr>
          <p:nvPr>
            <p:ph type="sldNum" idx="2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A5B58937-68E7-4054-90FE-CC706C7FD8CC}"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2" name="PlaceHolder 1"/>
          <p:cNvSpPr>
            <a:spLocks noGrp="1"/>
          </p:cNvSpPr>
          <p:nvPr>
            <p:ph type="sldImg"/>
          </p:nvPr>
        </p:nvSpPr>
        <p:spPr>
          <a:xfrm>
            <a:off x="685800" y="1143000"/>
            <a:ext cx="5485680" cy="3085560"/>
          </a:xfrm>
          <a:prstGeom prst="rect">
            <a:avLst/>
          </a:prstGeom>
          <a:ln w="0">
            <a:noFill/>
          </a:ln>
        </p:spPr>
      </p:sp>
      <p:sp>
        <p:nvSpPr>
          <p:cNvPr id="58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There is some well known Limitations at this point.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In the simulation Strategic agents have not been modelled. And work only with 500 agents.</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 composition of 10,000+ agents is a question that simulation alone cannot answer.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we identified Six falsification criteria that defines what would refute the framework in a deployed environment.</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The framework is a design space, not a turnkey proposal.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Contribution are welcome.</a:t>
            </a:r>
            <a:endParaRPr lang="fr-FR" sz="2000" b="0" u="none" strike="noStrike">
              <a:solidFill>
                <a:srgbClr val="000000"/>
              </a:solidFill>
              <a:effectLst/>
              <a:uFillTx/>
              <a:latin typeface="Arial"/>
            </a:endParaRPr>
          </a:p>
        </p:txBody>
      </p:sp>
      <p:sp>
        <p:nvSpPr>
          <p:cNvPr id="584" name="PlaceHolder 3"/>
          <p:cNvSpPr>
            <a:spLocks noGrp="1"/>
          </p:cNvSpPr>
          <p:nvPr>
            <p:ph type="sldNum" idx="2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03754AF0-2753-481A-8666-35EAD7057193}"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5" name="PlaceHolder 1"/>
          <p:cNvSpPr>
            <a:spLocks noGrp="1"/>
          </p:cNvSpPr>
          <p:nvPr>
            <p:ph type="sldImg"/>
          </p:nvPr>
        </p:nvSpPr>
        <p:spPr>
          <a:xfrm>
            <a:off x="685800" y="1143000"/>
            <a:ext cx="5485680" cy="3085560"/>
          </a:xfrm>
          <a:prstGeom prst="rect">
            <a:avLst/>
          </a:prstGeom>
          <a:ln w="0">
            <a:noFill/>
          </a:ln>
        </p:spPr>
      </p:sp>
      <p:sp>
        <p:nvSpPr>
          <p:cNvPr id="58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There is some well known Limitations at this point.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In the simulation Strategic agents have not been modelled. And work only with 500 agents.</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A composition of 10,000+ agents is a question that simulation alone cannot answer.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we identified Six falsification criteria that defines what would refute the framework in a deployed environment.</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 The framework is a design space, not a turnkey proposal. </a:t>
            </a:r>
            <a:endParaRPr lang="fr-FR"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Contribution are welcome.</a:t>
            </a:r>
            <a:endParaRPr lang="fr-FR" sz="2000" b="0" u="none" strike="noStrike">
              <a:solidFill>
                <a:srgbClr val="000000"/>
              </a:solidFill>
              <a:effectLst/>
              <a:uFillTx/>
              <a:latin typeface="Arial"/>
            </a:endParaRPr>
          </a:p>
        </p:txBody>
      </p:sp>
      <p:sp>
        <p:nvSpPr>
          <p:cNvPr id="587" name="PlaceHolder 3"/>
          <p:cNvSpPr>
            <a:spLocks noGrp="1"/>
          </p:cNvSpPr>
          <p:nvPr>
            <p:ph type="sldNum" idx="2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D6861A77-566B-410A-B428-6A44DBC3F262}" type="slidenum">
              <a:rPr lang="en-US" sz="1200" b="0" u="none" strike="noStrike">
                <a:solidFill>
                  <a:schemeClr val="dk1"/>
                </a:solidFill>
                <a:effectLst/>
                <a:uFillTx/>
                <a:latin typeface="+mn-lt"/>
                <a:ea typeface="+mn-ea"/>
              </a:rPr>
              <a:t>21</a:t>
            </a:fld>
            <a:endParaRPr lang="fr-FR" sz="1200" b="0" u="none" strike="noStrik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914400" y="410400"/>
            <a:ext cx="16458840" cy="1717560"/>
          </a:xfrm>
          <a:prstGeom prst="rect">
            <a:avLst/>
          </a:prstGeom>
          <a:noFill/>
          <a:ln w="0">
            <a:noFill/>
          </a:ln>
        </p:spPr>
        <p:txBody>
          <a:bodyPr lIns="0" tIns="0" rIns="0" bIns="0" anchor="ctr">
            <a:noAutofit/>
          </a:bodyPr>
          <a:lstStyle>
            <a:lvl1pPr indent="0" algn="ctr">
              <a:buNone/>
              <a:defRPr lang="fr-FR" sz="4400" b="0" u="none" strike="noStrike">
                <a:solidFill>
                  <a:srgbClr val="000000"/>
                </a:solidFill>
                <a:effectLst/>
                <a:uFillTx/>
                <a:latin typeface="Arial"/>
              </a:defRPr>
            </a:lvl1pPr>
          </a:lstStyle>
          <a:p>
            <a:pPr indent="0" algn="ctr">
              <a:buNone/>
            </a:pPr>
            <a:r>
              <a:rPr lang="fr-FR" sz="4400" b="0" u="none" strike="noStrike">
                <a:solidFill>
                  <a:srgbClr val="000000"/>
                </a:solidFill>
                <a:effectLst/>
                <a:uFillTx/>
                <a:latin typeface="Arial"/>
              </a:rPr>
              <a:t>Cliquez pour éditer le </a:t>
            </a:r>
            <a:r>
              <a:rPr lang="fr-FR" sz="4400" b="0" u="none" strike="noStrike">
                <a:solidFill>
                  <a:srgbClr val="000000"/>
                </a:solidFill>
                <a:effectLst/>
                <a:uFillTx/>
                <a:latin typeface="Arial"/>
              </a:rPr>
              <a:t>format du texte-titre</a:t>
            </a:r>
            <a:endParaRPr lang="fr-FR" sz="4400" b="0" u="none" strike="noStrike">
              <a:solidFill>
                <a:srgbClr val="000000"/>
              </a:solidFill>
              <a:effectLst/>
              <a:uFillTx/>
              <a:latin typeface="Arial"/>
            </a:endParaRPr>
          </a:p>
        </p:txBody>
      </p:sp>
      <p:sp>
        <p:nvSpPr>
          <p:cNvPr id="3" name="PlaceHolder 2"/>
          <p:cNvSpPr>
            <a:spLocks noGrp="1"/>
          </p:cNvSpPr>
          <p:nvPr>
            <p:ph type="body"/>
          </p:nvPr>
        </p:nvSpPr>
        <p:spPr>
          <a:xfrm>
            <a:off x="914400" y="2406960"/>
            <a:ext cx="16458840" cy="5965920"/>
          </a:xfrm>
          <a:prstGeom prst="rect">
            <a:avLst/>
          </a:prstGeom>
          <a:noFill/>
          <a:ln w="0">
            <a:noFill/>
          </a:ln>
        </p:spPr>
        <p:txBody>
          <a:bodyPr lIns="0" tIns="0" rIns="0" bIns="0" anchor="t">
            <a:normAutofit/>
          </a:bodyPr>
          <a:lstStyle>
            <a:lvl1pPr algn="l">
              <a:spcBef>
                <a:spcPts val="1417"/>
              </a:spcBef>
              <a:buClr>
                <a:srgbClr val="000000"/>
              </a:buClr>
              <a:buSzPct val="45000"/>
              <a:buFont typeface="Wingdings" charset="2"/>
              <a:buChar char=""/>
              <a:defRPr lang="fr-FR" sz="32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fr-FR" sz="28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fr-FR" sz="24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fr-FR" sz="20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fr-FR" sz="20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fr-FR" sz="20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fr-FR" sz="2000" b="0" u="none" strike="noStrike">
                <a:solidFill>
                  <a:srgbClr val="000000"/>
                </a:solidFill>
                <a:effectLst/>
                <a:uFillTx/>
                <a:latin typeface="Arial"/>
              </a:defRPr>
            </a:lvl7pPr>
          </a:lstStyle>
          <a:p>
            <a:pPr marL="432000" indent="-324000" algn="l">
              <a:spcBef>
                <a:spcPts val="1417"/>
              </a:spcBef>
              <a:buClr>
                <a:srgbClr val="000000"/>
              </a:buClr>
              <a:buSzPct val="45000"/>
              <a:buFont typeface="Wingdings" charset="2"/>
              <a:buChar char=""/>
            </a:pPr>
            <a:r>
              <a:rPr lang="fr-FR" sz="3200" b="0" u="none" strike="noStrike">
                <a:solidFill>
                  <a:srgbClr val="000000"/>
                </a:solidFill>
                <a:effectLst/>
                <a:uFillTx/>
                <a:latin typeface="Arial"/>
              </a:rPr>
              <a:t>Cliquez pour éditer le format du plan de texte</a:t>
            </a:r>
            <a:endParaRPr lang="fr-FR" sz="32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fr-FR" sz="2800" b="0" u="none" strike="noStrike">
                <a:solidFill>
                  <a:srgbClr val="000000"/>
                </a:solidFill>
                <a:effectLst/>
                <a:uFillTx/>
                <a:latin typeface="Arial"/>
              </a:rPr>
              <a:t>Second niveau de plan</a:t>
            </a:r>
            <a:endParaRPr lang="fr-FR" sz="28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fr-FR" sz="2400" b="0" u="none" strike="noStrike">
                <a:solidFill>
                  <a:srgbClr val="000000"/>
                </a:solidFill>
                <a:effectLst/>
                <a:uFillTx/>
                <a:latin typeface="Arial"/>
              </a:rPr>
              <a:t>Troisième niveau de plan</a:t>
            </a:r>
            <a:endParaRPr lang="fr-FR" sz="24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fr-FR" sz="2000" b="0" u="none" strike="noStrike">
                <a:solidFill>
                  <a:srgbClr val="000000"/>
                </a:solidFill>
                <a:effectLst/>
                <a:uFillTx/>
                <a:latin typeface="Arial"/>
              </a:rPr>
              <a:t>Quatrième niveau de plan</a:t>
            </a:r>
            <a:endParaRPr lang="fr-FR" sz="20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fr-FR" sz="2000" b="0" u="none" strike="noStrike">
                <a:solidFill>
                  <a:srgbClr val="000000"/>
                </a:solidFill>
                <a:effectLst/>
                <a:uFillTx/>
                <a:latin typeface="Arial"/>
              </a:rPr>
              <a:t>Cinquième niveau de plan</a:t>
            </a:r>
            <a:endParaRPr lang="fr-FR" sz="20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fr-FR" sz="2000" b="0" u="none" strike="noStrike">
                <a:solidFill>
                  <a:srgbClr val="000000"/>
                </a:solidFill>
                <a:effectLst/>
                <a:uFillTx/>
                <a:latin typeface="Arial"/>
              </a:rPr>
              <a:t>Sixième niveau de plan</a:t>
            </a:r>
            <a:endParaRPr lang="fr-FR" sz="20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fr-FR" sz="2000" b="0" u="none" strike="noStrike">
                <a:solidFill>
                  <a:srgbClr val="000000"/>
                </a:solidFill>
                <a:effectLst/>
                <a:uFillTx/>
                <a:latin typeface="Arial"/>
              </a:rPr>
              <a:t>Septième niveau de plan</a:t>
            </a:r>
            <a:endParaRPr lang="fr-FR" sz="2000" b="0" u="none" strike="noStrike">
              <a:solidFill>
                <a:srgbClr val="000000"/>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slideLayout" Target="../slideLayouts/slideLayout1.xml"/><Relationship Id="rId14"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4.png"/><Relationship Id="rId3" Type="http://schemas.openxmlformats.org/officeDocument/2006/relationships/slideLayout" Target="../slideLayouts/slideLayout1.xml"/><Relationship Id="rId4"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5.png"/><Relationship Id="rId3" Type="http://schemas.openxmlformats.org/officeDocument/2006/relationships/slideLayout" Target="../slideLayouts/slideLayout1.xml"/><Relationship Id="rId4"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slideLayout" Target="../slideLayouts/slideLayout1.xml"/><Relationship Id="rId7"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20.png"/><Relationship Id="rId3" Type="http://schemas.openxmlformats.org/officeDocument/2006/relationships/slideLayout" Target="../slideLayouts/slideLayout1.xml"/><Relationship Id="rId4"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21.png"/><Relationship Id="rId3" Type="http://schemas.openxmlformats.org/officeDocument/2006/relationships/slideLayout" Target="../slideLayouts/slideLayout1.xml"/><Relationship Id="rId4"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24.png"/><Relationship Id="rId3" Type="http://schemas.openxmlformats.org/officeDocument/2006/relationships/slideLayout" Target="../slideLayouts/slideLayout1.xml"/><Relationship Id="rId4"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25.png"/><Relationship Id="rId3" Type="http://schemas.openxmlformats.org/officeDocument/2006/relationships/slideLayout" Target="../slideLayouts/slideLayout1.xml"/><Relationship Id="rId4"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slideLayout" Target="../slideLayouts/slideLayout1.xml"/><Relationship Id="rId5"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hyperlink" Target="https://topology.econologistes.org/" TargetMode="External"/><Relationship Id="rId3" Type="http://schemas.openxmlformats.org/officeDocument/2006/relationships/image" Target="../media/image28.png"/><Relationship Id="rId4" Type="http://schemas.openxmlformats.org/officeDocument/2006/relationships/slideLayout" Target="../slideLayouts/slideLayout1.xml"/><Relationship Id="rId5"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2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sp>
        <p:nvSpPr>
          <p:cNvPr id="10" name="Text 0"/>
          <p:cNvSpPr/>
          <p:nvPr/>
        </p:nvSpPr>
        <p:spPr>
          <a:xfrm>
            <a:off x="1523880" y="1981080"/>
            <a:ext cx="7848000" cy="27360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 </a:t>
            </a:r>
            <a:r>
              <a:rPr lang="en-US" sz="1350" b="1" u="none" spc="244" strike="noStrike">
                <a:solidFill>
                  <a:srgbClr val="6E736E"/>
                </a:solidFill>
                <a:effectLst/>
                <a:uFillTx/>
                <a:latin typeface="Arial"/>
                <a:ea typeface="Arial"/>
              </a:rPr>
              <a:t>RAMICS 2026 · </a:t>
            </a:r>
            <a:r>
              <a:rPr lang="en-US" sz="1350" b="1" u="none" spc="244" strike="noStrike">
                <a:solidFill>
                  <a:srgbClr val="6E736E"/>
                </a:solidFill>
                <a:effectLst/>
                <a:uFillTx/>
                <a:latin typeface="Arial"/>
                <a:ea typeface="Arial"/>
              </a:rPr>
              <a:t>IJCCR </a:t>
            </a:r>
            <a:r>
              <a:rPr lang="en-US" sz="1350" b="1" u="none" spc="244" strike="noStrike">
                <a:solidFill>
                  <a:srgbClr val="6E736E"/>
                </a:solidFill>
                <a:effectLst/>
                <a:uFillTx/>
                <a:latin typeface="Arial"/>
                <a:ea typeface="Arial"/>
              </a:rPr>
              <a:t>SUBMISSION</a:t>
            </a:r>
            <a:endParaRPr lang="fr-FR" sz="1350" b="0" u="none" strike="noStrike">
              <a:solidFill>
                <a:srgbClr val="000000"/>
              </a:solidFill>
              <a:effectLst/>
              <a:uFillTx/>
              <a:latin typeface="Arial"/>
            </a:endParaRPr>
          </a:p>
        </p:txBody>
      </p:sp>
      <p:sp>
        <p:nvSpPr>
          <p:cNvPr id="11" name="Text 1"/>
          <p:cNvSpPr/>
          <p:nvPr/>
        </p:nvSpPr>
        <p:spPr>
          <a:xfrm>
            <a:off x="1523880" y="2636280"/>
            <a:ext cx="7848000" cy="233532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3000"/>
              </a:lnSpc>
              <a:tabLst>
                <a:tab pos="0" algn="l"/>
              </a:tabLst>
            </a:pPr>
            <a:r>
              <a:rPr lang="en-US" sz="8700" b="0" u="none" spc="-173" strike="noStrike">
                <a:solidFill>
                  <a:srgbClr val="111613"/>
                </a:solidFill>
                <a:effectLst/>
                <a:uFillTx/>
                <a:latin typeface="Georgia"/>
                <a:ea typeface="Georgia"/>
              </a:rPr>
              <a:t>From Scalar to </a:t>
            </a:r>
            <a:r>
              <a:rPr lang="en-US" sz="8700" b="0" u="none" spc="-173" strike="noStrike">
                <a:solidFill>
                  <a:srgbClr val="111613"/>
                </a:solidFill>
                <a:effectLst/>
                <a:uFillTx/>
                <a:latin typeface="Georgia"/>
                <a:ea typeface="Georgia"/>
              </a:rPr>
              <a:t>Vectorial</a:t>
            </a:r>
            <a:endParaRPr lang="fr-FR" sz="8700" b="0" u="none" strike="noStrike">
              <a:solidFill>
                <a:srgbClr val="000000"/>
              </a:solidFill>
              <a:effectLst/>
              <a:uFillTx/>
              <a:latin typeface="Arial"/>
            </a:endParaRPr>
          </a:p>
        </p:txBody>
      </p:sp>
      <p:sp>
        <p:nvSpPr>
          <p:cNvPr id="12" name="Text 2"/>
          <p:cNvSpPr/>
          <p:nvPr/>
        </p:nvSpPr>
        <p:spPr>
          <a:xfrm>
            <a:off x="1523880" y="5353560"/>
            <a:ext cx="7848000" cy="12322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11000"/>
              </a:lnSpc>
              <a:tabLst>
                <a:tab pos="0" algn="l"/>
              </a:tabLst>
            </a:pPr>
            <a:r>
              <a:rPr lang="en-US" sz="4200" b="0" i="1" u="none" spc="-77" strike="noStrike">
                <a:solidFill>
                  <a:srgbClr val="3A403B"/>
                </a:solidFill>
                <a:effectLst/>
                <a:uFillTx/>
                <a:latin typeface="Georgia"/>
                <a:ea typeface="Georgia"/>
              </a:rPr>
              <a:t>A design framework for </a:t>
            </a:r>
            <a:r>
              <a:rPr lang="en-US" sz="4200" b="0" i="1" u="none" spc="-77" strike="noStrike">
                <a:solidFill>
                  <a:srgbClr val="3A403B"/>
                </a:solidFill>
                <a:effectLst/>
                <a:uFillTx/>
                <a:latin typeface="Georgia"/>
                <a:ea typeface="Georgia"/>
              </a:rPr>
              <a:t>eco-social complementary </a:t>
            </a:r>
            <a:r>
              <a:rPr lang="en-US" sz="4200" b="0" i="1" u="none" spc="-77" strike="noStrike">
                <a:solidFill>
                  <a:srgbClr val="3A403B"/>
                </a:solidFill>
                <a:effectLst/>
                <a:uFillTx/>
                <a:latin typeface="Georgia"/>
                <a:ea typeface="Georgia"/>
              </a:rPr>
              <a:t>currencies.</a:t>
            </a:r>
            <a:endParaRPr lang="fr-FR" sz="4200" b="0" u="none" strike="noStrike">
              <a:solidFill>
                <a:srgbClr val="000000"/>
              </a:solidFill>
              <a:effectLst/>
              <a:uFillTx/>
              <a:latin typeface="Arial"/>
            </a:endParaRPr>
          </a:p>
        </p:txBody>
      </p:sp>
      <p:sp>
        <p:nvSpPr>
          <p:cNvPr id="13" name="Shape 3"/>
          <p:cNvSpPr/>
          <p:nvPr/>
        </p:nvSpPr>
        <p:spPr>
          <a:xfrm>
            <a:off x="1523880" y="7119720"/>
            <a:ext cx="1904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4" name="Text 4"/>
          <p:cNvSpPr/>
          <p:nvPr/>
        </p:nvSpPr>
        <p:spPr>
          <a:xfrm>
            <a:off x="1523880" y="7548480"/>
            <a:ext cx="7848000" cy="38016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0000"/>
              </a:lnSpc>
              <a:tabLst>
                <a:tab pos="0" algn="l"/>
              </a:tabLst>
            </a:pPr>
            <a:r>
              <a:rPr lang="en-US" sz="2700" b="0" u="none" spc="-28" strike="noStrike">
                <a:solidFill>
                  <a:srgbClr val="111613"/>
                </a:solidFill>
                <a:effectLst/>
                <a:uFillTx/>
                <a:latin typeface="Georgia"/>
                <a:ea typeface="Georgia"/>
              </a:rPr>
              <a:t>Fabien Fert</a:t>
            </a:r>
            <a:endParaRPr lang="fr-FR" sz="2700" b="0" u="none" strike="noStrike">
              <a:solidFill>
                <a:srgbClr val="000000"/>
              </a:solidFill>
              <a:effectLst/>
              <a:uFillTx/>
              <a:latin typeface="Arial"/>
            </a:endParaRPr>
          </a:p>
        </p:txBody>
      </p:sp>
      <p:sp>
        <p:nvSpPr>
          <p:cNvPr id="15" name="Text 5"/>
          <p:cNvSpPr/>
          <p:nvPr/>
        </p:nvSpPr>
        <p:spPr>
          <a:xfrm>
            <a:off x="1523880" y="7967520"/>
            <a:ext cx="7848000" cy="37584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6E736E"/>
                </a:solidFill>
                <a:effectLst/>
                <a:uFillTx/>
                <a:latin typeface="Arial"/>
                <a:ea typeface="Arial"/>
              </a:rPr>
              <a:t>Independent researcher</a:t>
            </a:r>
            <a:endParaRPr lang="fr-FR" sz="1800" b="0" u="none" strike="noStrike">
              <a:solidFill>
                <a:srgbClr val="000000"/>
              </a:solidFill>
              <a:effectLst/>
              <a:uFillTx/>
              <a:latin typeface="Arial"/>
            </a:endParaRPr>
          </a:p>
        </p:txBody>
      </p:sp>
      <p:pic>
        <p:nvPicPr>
          <p:cNvPr id="16" name="Image 0" descr="preencoded.png"/>
          <p:cNvPicPr/>
          <p:nvPr/>
        </p:nvPicPr>
        <p:blipFill>
          <a:blip r:embed="rId1">
            <a:alphaModFix amt="90000"/>
          </a:blip>
          <a:stretch/>
        </p:blipFill>
        <p:spPr>
          <a:xfrm>
            <a:off x="10096560" y="2286000"/>
            <a:ext cx="5714280" cy="5714280"/>
          </a:xfrm>
          <a:prstGeom prst="rect">
            <a:avLst/>
          </a:prstGeom>
          <a:noFill/>
          <a:ln w="0">
            <a:noFill/>
          </a:ln>
        </p:spPr>
      </p:pic>
      <p:sp>
        <p:nvSpPr>
          <p:cNvPr id="17" name="Text 6"/>
          <p:cNvSpPr/>
          <p:nvPr/>
        </p:nvSpPr>
        <p:spPr>
          <a:xfrm>
            <a:off x="13934160" y="9428400"/>
            <a:ext cx="2913840" cy="22932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350" b="0" u="none" spc="82" strike="noStrike">
                <a:solidFill>
                  <a:srgbClr val="6E736E"/>
                </a:solidFill>
                <a:effectLst/>
                <a:uFillTx/>
                <a:latin typeface="Courier New"/>
                <a:ea typeface="Courier New"/>
              </a:rPr>
              <a:t>contact@ecocu</a:t>
            </a:r>
            <a:r>
              <a:rPr lang="en-US" sz="1350" b="0" u="none" spc="82" strike="noStrike">
                <a:solidFill>
                  <a:srgbClr val="6E736E"/>
                </a:solidFill>
                <a:effectLst/>
                <a:uFillTx/>
                <a:latin typeface="Courier New"/>
                <a:ea typeface="Courier New"/>
              </a:rPr>
              <a:t>rrency.world</a:t>
            </a:r>
            <a:endParaRPr lang="fr-FR" sz="135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0E0C"/>
        </a:solidFill>
      </p:bgPr>
    </p:bg>
    <p:spTree>
      <p:nvGrpSpPr>
        <p:cNvPr id="1" name=""/>
        <p:cNvGrpSpPr/>
        <p:nvPr/>
      </p:nvGrpSpPr>
      <p:grpSpPr>
        <a:xfrm>
          <a:off x="0" y="0"/>
          <a:ext cx="0" cy="0"/>
          <a:chOff x="0" y="0"/>
          <a:chExt cx="0" cy="0"/>
        </a:xfrm>
      </p:grpSpPr>
      <p:pic>
        <p:nvPicPr>
          <p:cNvPr id="18" name="Image 0" descr="preencoded.png"/>
          <p:cNvPicPr/>
          <p:nvPr/>
        </p:nvPicPr>
        <p:blipFill>
          <a:blip r:embed="rId1"/>
          <a:stretch/>
        </p:blipFill>
        <p:spPr>
          <a:xfrm>
            <a:off x="1523880" y="533520"/>
            <a:ext cx="208800" cy="208800"/>
          </a:xfrm>
          <a:prstGeom prst="rect">
            <a:avLst/>
          </a:prstGeom>
          <a:noFill/>
          <a:ln w="0">
            <a:noFill/>
          </a:ln>
        </p:spPr>
      </p:pic>
      <p:sp>
        <p:nvSpPr>
          <p:cNvPr id="19" name="Text 0"/>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7E817A"/>
                </a:solidFill>
                <a:effectLst/>
                <a:uFillTx/>
                <a:latin typeface="Arial"/>
                <a:ea typeface="Arial"/>
              </a:rPr>
              <a:t>VECTOR · </a:t>
            </a:r>
            <a:r>
              <a:rPr lang="en-US" sz="1200" b="0" u="none" spc="193" strike="noStrike">
                <a:solidFill>
                  <a:srgbClr val="7E817A"/>
                </a:solidFill>
                <a:effectLst/>
                <a:uFillTx/>
                <a:latin typeface="Arial"/>
                <a:ea typeface="Arial"/>
              </a:rPr>
              <a:t>RAMICS 2026</a:t>
            </a:r>
            <a:endParaRPr lang="fr-FR" sz="1200" b="0" u="none" strike="noStrike">
              <a:solidFill>
                <a:srgbClr val="FFFFFF"/>
              </a:solidFill>
              <a:effectLst/>
              <a:uFillTx/>
              <a:latin typeface="Arial"/>
            </a:endParaRPr>
          </a:p>
        </p:txBody>
      </p:sp>
      <p:sp>
        <p:nvSpPr>
          <p:cNvPr id="20" name="Text 1"/>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B62C1FC1-4304-4831-A736-0583E162C724}" type="slidenum">
              <a:rPr lang="en-US" sz="1200" b="0" u="none" spc="96" strike="noStrike">
                <a:solidFill>
                  <a:srgbClr val="6E736E"/>
                </a:solidFill>
                <a:effectLst/>
                <a:uFillTx/>
                <a:latin typeface="Courier New"/>
                <a:ea typeface="Courier New"/>
              </a:rPr>
              <a:t>2</a:t>
            </a:fld>
            <a:r>
              <a:rPr lang="en-US" sz="1200" b="0" u="none" spc="96" strike="noStrike">
                <a:solidFill>
                  <a:srgbClr val="6E736E"/>
                </a:solidFill>
                <a:effectLst/>
                <a:uFillTx/>
                <a:latin typeface="Courier New"/>
                <a:ea typeface="Courier New"/>
              </a:rPr>
              <a:t> / </a:t>
            </a:r>
            <a:fld id="{2E23A241-7ED9-490D-9646-B3A63D53AA39}" type="slidecount">
              <a:rPr lang="en-US" sz="1200" b="0" u="none" spc="96" strike="noStrike">
                <a:solidFill>
                  <a:srgbClr val="7E817A"/>
                </a:solidFill>
                <a:effectLst/>
                <a:uFillTx/>
                <a:latin typeface="Courier New"/>
                <a:ea typeface="Courier New"/>
              </a:rPr>
              <a:t>21</a:t>
            </a:fld>
            <a:endParaRPr lang="fr-FR" sz="1200" b="0" u="none" strike="noStrike">
              <a:solidFill>
                <a:srgbClr val="FFFFFF"/>
              </a:solidFill>
              <a:effectLst/>
              <a:uFillTx/>
              <a:latin typeface="Arial"/>
            </a:endParaRPr>
          </a:p>
        </p:txBody>
      </p:sp>
      <p:sp>
        <p:nvSpPr>
          <p:cNvPr id="21" name="Text 2"/>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7E817A"/>
                </a:solidFill>
                <a:effectLst/>
                <a:uFillTx/>
                <a:latin typeface="Arial"/>
                <a:ea typeface="Arial"/>
              </a:rPr>
              <a:t>Fabien Fert · Independent researcher</a:t>
            </a:r>
            <a:endParaRPr lang="fr-FR" sz="1200" b="0" u="none" strike="noStrike">
              <a:solidFill>
                <a:srgbClr val="FFFFFF"/>
              </a:solidFill>
              <a:effectLst/>
              <a:uFillTx/>
              <a:latin typeface="Arial"/>
            </a:endParaRPr>
          </a:p>
        </p:txBody>
      </p:sp>
      <p:sp>
        <p:nvSpPr>
          <p:cNvPr id="22" name="Text 4"/>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4A7D61"/>
                </a:solidFill>
                <a:effectLst/>
                <a:uFillTx/>
                <a:latin typeface="Courier New"/>
                <a:ea typeface="Courier New"/>
              </a:rPr>
              <a:t>1</a:t>
            </a:r>
            <a:r>
              <a:rPr lang="en-US" sz="1350" b="1" u="none" spc="244" strike="noStrike">
                <a:solidFill>
                  <a:srgbClr val="7E817A"/>
                </a:solidFill>
                <a:effectLst/>
                <a:uFillTx/>
                <a:latin typeface="Arial"/>
                <a:ea typeface="Arial"/>
              </a:rPr>
              <a:t> - THE DEEP </a:t>
            </a:r>
            <a:r>
              <a:rPr lang="en-US" sz="1350" b="1" u="none" spc="244" strike="noStrike">
                <a:solidFill>
                  <a:srgbClr val="7E817A"/>
                </a:solidFill>
                <a:effectLst/>
                <a:uFillTx/>
                <a:latin typeface="Arial"/>
                <a:ea typeface="Arial"/>
              </a:rPr>
              <a:t>QUESTION</a:t>
            </a:r>
            <a:endParaRPr lang="fr-FR" sz="1350" b="0" u="none" strike="noStrike">
              <a:solidFill>
                <a:srgbClr val="FFFFFF"/>
              </a:solidFill>
              <a:effectLst/>
              <a:uFillTx/>
              <a:latin typeface="Arial"/>
            </a:endParaRPr>
          </a:p>
        </p:txBody>
      </p:sp>
      <p:sp>
        <p:nvSpPr>
          <p:cNvPr id="23" name="Shape 6"/>
          <p:cNvSpPr/>
          <p:nvPr/>
        </p:nvSpPr>
        <p:spPr>
          <a:xfrm>
            <a:off x="1503720" y="6709320"/>
            <a:ext cx="15239160" cy="8640"/>
          </a:xfrm>
          <a:prstGeom prst="rect">
            <a:avLst/>
          </a:prstGeom>
          <a:solidFill>
            <a:srgbClr val="2A2E2A"/>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24" name=""/>
          <p:cNvSpPr/>
          <p:nvPr/>
        </p:nvSpPr>
        <p:spPr>
          <a:xfrm>
            <a:off x="1454400" y="2476440"/>
            <a:ext cx="15132240" cy="355860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4800" b="0" u="none" spc="-85" strike="noStrike">
                <a:solidFill>
                  <a:srgbClr val="F4EFE6"/>
                </a:solidFill>
                <a:effectLst/>
                <a:uFillTx/>
                <a:latin typeface="Georgia"/>
                <a:ea typeface="Georgia"/>
              </a:rPr>
              <a:t>Is it possible to create a currency </a:t>
            </a:r>
            <a:r>
              <a:rPr lang="en-US" sz="4800" b="0" u="none" spc="-85" strike="noStrike">
                <a:solidFill>
                  <a:srgbClr val="F4EFE6"/>
                </a:solidFill>
                <a:effectLst/>
                <a:uFillTx/>
                <a:latin typeface="Georgia"/>
                <a:ea typeface="Georgia"/>
              </a:rPr>
              <a:t>whose structure is </a:t>
            </a:r>
            <a:endParaRPr lang="fr-FR" sz="4800" b="0" u="none" strike="noStrike">
              <a:solidFill>
                <a:srgbClr val="FFFFFF"/>
              </a:solidFill>
              <a:effectLst/>
              <a:uFillTx/>
              <a:latin typeface="Arial"/>
            </a:endParaRPr>
          </a:p>
          <a:p>
            <a:pPr>
              <a:lnSpc>
                <a:spcPct val="100000"/>
              </a:lnSpc>
            </a:pPr>
            <a:r>
              <a:rPr lang="en-US" sz="4800" b="0" u="none" spc="-85" strike="noStrike">
                <a:solidFill>
                  <a:srgbClr val="F4EFE6"/>
                </a:solidFill>
                <a:effectLst/>
                <a:uFillTx/>
                <a:latin typeface="Georgia"/>
                <a:ea typeface="Georgia"/>
              </a:rPr>
              <a:t>auto-regulative regarding </a:t>
            </a:r>
            <a:r>
              <a:rPr lang="en-US" sz="4800" b="0" i="1" u="none" spc="-85" strike="noStrike">
                <a:solidFill>
                  <a:srgbClr val="4A7D61"/>
                </a:solidFill>
                <a:effectLst/>
                <a:uFillTx/>
                <a:latin typeface="Georgia"/>
                <a:ea typeface="Georgia"/>
              </a:rPr>
              <a:t>Wealth</a:t>
            </a:r>
            <a:r>
              <a:rPr lang="en-US" sz="4800" b="0" u="none" spc="-85" strike="noStrike">
                <a:solidFill>
                  <a:srgbClr val="F4EFE6"/>
                </a:solidFill>
                <a:effectLst/>
                <a:uFillTx/>
                <a:latin typeface="Georgia"/>
                <a:ea typeface="Georgia"/>
              </a:rPr>
              <a:t> distribution, </a:t>
            </a:r>
            <a:endParaRPr lang="fr-FR" sz="4800" b="0" u="none" strike="noStrike">
              <a:solidFill>
                <a:srgbClr val="FFFFFF"/>
              </a:solidFill>
              <a:effectLst/>
              <a:uFillTx/>
              <a:latin typeface="Arial"/>
            </a:endParaRPr>
          </a:p>
          <a:p>
            <a:pPr>
              <a:lnSpc>
                <a:spcPct val="100000"/>
              </a:lnSpc>
            </a:pPr>
            <a:r>
              <a:rPr lang="en-US" sz="4800" b="0" i="1" u="none" spc="-85" strike="noStrike">
                <a:solidFill>
                  <a:srgbClr val="4A7D61"/>
                </a:solidFill>
                <a:effectLst/>
                <a:uFillTx/>
                <a:latin typeface="Georgia"/>
                <a:ea typeface="Georgia"/>
              </a:rPr>
              <a:t>Resources</a:t>
            </a:r>
            <a:r>
              <a:rPr lang="en-US" sz="4800" b="0" u="none" spc="-85" strike="noStrike">
                <a:solidFill>
                  <a:srgbClr val="F4EFE6"/>
                </a:solidFill>
                <a:effectLst/>
                <a:uFillTx/>
                <a:latin typeface="Georgia"/>
                <a:ea typeface="Georgia"/>
              </a:rPr>
              <a:t> preservation and </a:t>
            </a:r>
            <a:endParaRPr lang="fr-FR" sz="4800" b="0" u="none" strike="noStrike">
              <a:solidFill>
                <a:srgbClr val="FFFFFF"/>
              </a:solidFill>
              <a:effectLst/>
              <a:uFillTx/>
              <a:latin typeface="Arial"/>
            </a:endParaRPr>
          </a:p>
          <a:p>
            <a:pPr>
              <a:lnSpc>
                <a:spcPct val="100000"/>
              </a:lnSpc>
            </a:pPr>
            <a:r>
              <a:rPr lang="en-US" sz="4800" b="0" u="none" spc="-85" strike="noStrike">
                <a:solidFill>
                  <a:srgbClr val="F4EFE6"/>
                </a:solidFill>
                <a:effectLst/>
                <a:uFillTx/>
                <a:latin typeface="Georgia"/>
                <a:ea typeface="Georgia"/>
              </a:rPr>
              <a:t>valuate </a:t>
            </a:r>
            <a:r>
              <a:rPr lang="en-US" sz="4800" b="0" i="1" u="none" spc="-85" strike="noStrike">
                <a:solidFill>
                  <a:srgbClr val="4A7D61"/>
                </a:solidFill>
                <a:effectLst/>
                <a:uFillTx/>
                <a:latin typeface="Georgia"/>
                <a:ea typeface="Georgia"/>
              </a:rPr>
              <a:t>Individual</a:t>
            </a:r>
            <a:r>
              <a:rPr lang="en-US" sz="4800" b="0" u="none" spc="-85" strike="noStrike">
                <a:solidFill>
                  <a:srgbClr val="F4EFE6"/>
                </a:solidFill>
                <a:effectLst/>
                <a:uFillTx/>
                <a:latin typeface="Georgia"/>
                <a:ea typeface="Georgia"/>
              </a:rPr>
              <a:t> contribution </a:t>
            </a:r>
            <a:r>
              <a:rPr lang="en-US" sz="4800" b="0" u="none" spc="-85" strike="noStrike">
                <a:solidFill>
                  <a:srgbClr val="F4EFE6"/>
                </a:solidFill>
                <a:effectLst/>
                <a:uFillTx/>
                <a:latin typeface="Georgia"/>
                <a:ea typeface="Georgia"/>
              </a:rPr>
              <a:t>behaviours within communities?</a:t>
            </a:r>
            <a:endParaRPr lang="fr-FR" sz="4800" b="0" u="none" strike="noStrike">
              <a:solidFill>
                <a:srgbClr val="FFFFFF"/>
              </a:solidFill>
              <a:effectLst/>
              <a:uFillTx/>
              <a:latin typeface="Arial"/>
            </a:endParaRPr>
          </a:p>
        </p:txBody>
      </p:sp>
      <p:sp>
        <p:nvSpPr>
          <p:cNvPr id="25" name="Text 3"/>
          <p:cNvSpPr/>
          <p:nvPr/>
        </p:nvSpPr>
        <p:spPr>
          <a:xfrm>
            <a:off x="1571760" y="7496640"/>
            <a:ext cx="7816680" cy="1052280"/>
          </a:xfrm>
          <a:prstGeom prst="rect">
            <a:avLst/>
          </a:prstGeom>
          <a:noFill/>
          <a:ln w="0">
            <a:noFill/>
          </a:ln>
        </p:spPr>
        <p:style>
          <a:lnRef idx="0"/>
          <a:fillRef idx="0"/>
          <a:effectRef idx="0"/>
          <a:fontRef idx="minor"/>
        </p:style>
        <p:txBody>
          <a:bodyPr lIns="25560" tIns="25560" rIns="25560" bIns="25560" anchor="t">
            <a:normAutofit/>
          </a:bodyPr>
          <a:p>
            <a:pPr defTabSz="914400">
              <a:lnSpc>
                <a:spcPct val="147000"/>
              </a:lnSpc>
              <a:tabLst>
                <a:tab pos="0" algn="l"/>
              </a:tabLst>
            </a:pPr>
            <a:r>
              <a:rPr lang="en-US" sz="1800" b="0" u="none" strike="noStrike">
                <a:solidFill>
                  <a:srgbClr val="B8BAB2"/>
                </a:solidFill>
                <a:effectLst/>
                <a:uFillTx/>
                <a:latin typeface="Arial"/>
                <a:ea typeface="Arial"/>
              </a:rPr>
              <a:t>This presentation propose a design </a:t>
            </a:r>
            <a:r>
              <a:rPr lang="en-US" sz="1800" b="0" u="none" strike="noStrike">
                <a:solidFill>
                  <a:srgbClr val="B8BAB2"/>
                </a:solidFill>
                <a:effectLst/>
                <a:uFillTx/>
                <a:latin typeface="Arial"/>
                <a:ea typeface="Arial"/>
              </a:rPr>
              <a:t>space to answer this question.</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26" name="Image 0" descr="preencoded.png"/>
          <p:cNvPicPr/>
          <p:nvPr/>
        </p:nvPicPr>
        <p:blipFill>
          <a:blip r:embed="rId1"/>
          <a:stretch/>
        </p:blipFill>
        <p:spPr>
          <a:xfrm>
            <a:off x="1523880" y="533520"/>
            <a:ext cx="208800" cy="208800"/>
          </a:xfrm>
          <a:prstGeom prst="rect">
            <a:avLst/>
          </a:prstGeom>
          <a:noFill/>
          <a:ln w="0">
            <a:noFill/>
          </a:ln>
        </p:spPr>
      </p:pic>
      <p:sp>
        <p:nvSpPr>
          <p:cNvPr id="27" name="Text 0"/>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28" name="Text 1"/>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046215A5-0C5B-48B1-AC0D-FDE38C6F268D}" type="slidenum">
              <a:rPr lang="en-US" sz="1200" b="0" u="none" spc="96" strike="noStrike">
                <a:solidFill>
                  <a:srgbClr val="6E736E"/>
                </a:solidFill>
                <a:effectLst/>
                <a:uFillTx/>
                <a:latin typeface="Courier New"/>
                <a:ea typeface="Courier New"/>
              </a:rPr>
              <a:t>3</a:t>
            </a:fld>
            <a:r>
              <a:rPr lang="en-US" sz="1200" b="0" u="none" spc="96" strike="noStrike">
                <a:solidFill>
                  <a:srgbClr val="6E736E"/>
                </a:solidFill>
                <a:effectLst/>
                <a:uFillTx/>
                <a:latin typeface="Courier New"/>
                <a:ea typeface="Courier New"/>
              </a:rPr>
              <a:t> / </a:t>
            </a:r>
            <a:fld id="{638766DE-4080-4485-9EFA-A6739F757EC6}"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
        <p:nvSpPr>
          <p:cNvPr id="29" name="Text 2"/>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a:t>
            </a:r>
            <a:r>
              <a:rPr lang="en-US" sz="1200" b="0" u="none" spc="48" strike="noStrike">
                <a:solidFill>
                  <a:srgbClr val="6E736E"/>
                </a:solidFill>
                <a:effectLst/>
                <a:uFillTx/>
                <a:latin typeface="Arial"/>
                <a:ea typeface="Arial"/>
              </a:rPr>
              <a:t>Independent </a:t>
            </a:r>
            <a:r>
              <a:rPr lang="en-US" sz="1200" b="0" u="none" spc="48" strike="noStrike">
                <a:solidFill>
                  <a:srgbClr val="6E736E"/>
                </a:solidFill>
                <a:effectLst/>
                <a:uFillTx/>
                <a:latin typeface="Arial"/>
                <a:ea typeface="Arial"/>
              </a:rPr>
              <a:t>researcher</a:t>
            </a:r>
            <a:endParaRPr lang="fr-FR" sz="1200" b="0" u="none" strike="noStrike">
              <a:solidFill>
                <a:srgbClr val="000000"/>
              </a:solidFill>
              <a:effectLst/>
              <a:uFillTx/>
              <a:latin typeface="Arial"/>
            </a:endParaRPr>
          </a:p>
        </p:txBody>
      </p:sp>
      <p:sp>
        <p:nvSpPr>
          <p:cNvPr id="30" name="Text 4"/>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2 – </a:t>
            </a:r>
            <a:r>
              <a:rPr lang="en-US" sz="1350" b="1" u="none" spc="244" strike="noStrike">
                <a:solidFill>
                  <a:srgbClr val="6E736E"/>
                </a:solidFill>
                <a:effectLst/>
                <a:uFillTx/>
                <a:latin typeface="Arial"/>
                <a:ea typeface="Arial"/>
              </a:rPr>
              <a:t>SOME COMPLEMENTARY </a:t>
            </a:r>
            <a:r>
              <a:rPr lang="en-US" sz="1350" b="1" u="none" spc="244" strike="noStrike">
                <a:solidFill>
                  <a:srgbClr val="6E736E"/>
                </a:solidFill>
                <a:effectLst/>
                <a:uFillTx/>
                <a:latin typeface="Arial"/>
                <a:ea typeface="Arial"/>
              </a:rPr>
              <a:t>CURRENCIES REFERENCES</a:t>
            </a:r>
            <a:endParaRPr lang="fr-FR" sz="1350" b="0" u="none" strike="noStrike">
              <a:solidFill>
                <a:srgbClr val="000000"/>
              </a:solidFill>
              <a:effectLst/>
              <a:uFillTx/>
              <a:latin typeface="Arial"/>
            </a:endParaRPr>
          </a:p>
        </p:txBody>
      </p:sp>
      <p:sp>
        <p:nvSpPr>
          <p:cNvPr id="31" name="Text 5"/>
          <p:cNvSpPr/>
          <p:nvPr/>
        </p:nvSpPr>
        <p:spPr>
          <a:xfrm>
            <a:off x="1523880" y="2436120"/>
            <a:ext cx="4813200" cy="28836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650" b="1" u="none" spc="198" strike="noStrike">
                <a:solidFill>
                  <a:srgbClr val="6E736E"/>
                </a:solidFill>
                <a:effectLst/>
                <a:uFillTx/>
                <a:latin typeface="Arial"/>
                <a:ea typeface="Arial"/>
              </a:rPr>
              <a:t>MUTUAL-CREDIT B2B</a:t>
            </a:r>
            <a:endParaRPr lang="fr-FR" sz="1650" b="0" u="none" strike="noStrike">
              <a:solidFill>
                <a:srgbClr val="000000"/>
              </a:solidFill>
              <a:effectLst/>
              <a:uFillTx/>
              <a:latin typeface="Arial"/>
            </a:endParaRPr>
          </a:p>
        </p:txBody>
      </p:sp>
      <p:sp>
        <p:nvSpPr>
          <p:cNvPr id="32" name="Text 6"/>
          <p:cNvSpPr/>
          <p:nvPr/>
        </p:nvSpPr>
        <p:spPr>
          <a:xfrm>
            <a:off x="1523880" y="2858760"/>
            <a:ext cx="4813200" cy="128880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6000"/>
              </a:lnSpc>
              <a:tabLst>
                <a:tab pos="0" algn="l"/>
              </a:tabLst>
            </a:pPr>
            <a:r>
              <a:rPr lang="en-US" sz="2250" b="0" u="none" spc="-6" strike="noStrike">
                <a:solidFill>
                  <a:srgbClr val="3A403B"/>
                </a:solidFill>
                <a:effectLst/>
                <a:uFillTx/>
                <a:latin typeface="Arial"/>
                <a:ea typeface="Arial"/>
              </a:rPr>
              <a:t>WIR (1934) · </a:t>
            </a:r>
            <a:r>
              <a:rPr lang="en-US" sz="2250" b="0" u="none" spc="-6" strike="noStrike">
                <a:solidFill>
                  <a:srgbClr val="3A403B"/>
                </a:solidFill>
                <a:effectLst/>
                <a:uFillTx/>
                <a:latin typeface="Arial"/>
                <a:ea typeface="Arial"/>
              </a:rPr>
              <a:t>Sardex (2009). </a:t>
            </a:r>
            <a:r>
              <a:rPr lang="en-US" sz="2250" b="0" u="none" spc="-6" strike="noStrike">
                <a:solidFill>
                  <a:srgbClr val="3A403B"/>
                </a:solidFill>
                <a:effectLst/>
                <a:uFillTx/>
                <a:latin typeface="Arial"/>
                <a:ea typeface="Arial"/>
              </a:rPr>
              <a:t>Stability from </a:t>
            </a:r>
            <a:r>
              <a:rPr lang="en-US" sz="2250" b="0" u="none" spc="-6" strike="noStrike">
                <a:solidFill>
                  <a:srgbClr val="3A403B"/>
                </a:solidFill>
                <a:effectLst/>
                <a:uFillTx/>
                <a:latin typeface="Arial"/>
                <a:ea typeface="Arial"/>
              </a:rPr>
              <a:t>clearing &amp; </a:t>
            </a:r>
            <a:r>
              <a:rPr lang="en-US" sz="2250" b="0" u="none" spc="-6" strike="noStrike">
                <a:solidFill>
                  <a:srgbClr val="3A403B"/>
                </a:solidFill>
                <a:effectLst/>
                <a:uFillTx/>
                <a:latin typeface="Arial"/>
                <a:ea typeface="Arial"/>
              </a:rPr>
              <a:t>governance — </a:t>
            </a:r>
            <a:r>
              <a:rPr lang="en-US" sz="2250" b="0" u="none" spc="-6" strike="noStrike">
                <a:solidFill>
                  <a:srgbClr val="3A403B"/>
                </a:solidFill>
                <a:effectLst/>
                <a:uFillTx/>
                <a:latin typeface="Arial"/>
                <a:ea typeface="Arial"/>
              </a:rPr>
              <a:t>unit pegged 1:1 </a:t>
            </a:r>
            <a:r>
              <a:rPr lang="en-US" sz="2250" b="0" u="none" spc="-6" strike="noStrike">
                <a:solidFill>
                  <a:srgbClr val="3A403B"/>
                </a:solidFill>
                <a:effectLst/>
                <a:uFillTx/>
                <a:latin typeface="Arial"/>
                <a:ea typeface="Arial"/>
              </a:rPr>
              <a:t>to fiat.</a:t>
            </a:r>
            <a:endParaRPr lang="fr-FR" sz="2250" b="0" u="none" strike="noStrike">
              <a:solidFill>
                <a:srgbClr val="000000"/>
              </a:solidFill>
              <a:effectLst/>
              <a:uFillTx/>
              <a:latin typeface="Arial"/>
            </a:endParaRPr>
          </a:p>
        </p:txBody>
      </p:sp>
      <p:sp>
        <p:nvSpPr>
          <p:cNvPr id="33" name="Text 7"/>
          <p:cNvSpPr/>
          <p:nvPr/>
        </p:nvSpPr>
        <p:spPr>
          <a:xfrm>
            <a:off x="1523880" y="4262760"/>
            <a:ext cx="4813200" cy="25884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500" b="0" i="1" u="none" strike="noStrike">
                <a:solidFill>
                  <a:srgbClr val="6E736E"/>
                </a:solidFill>
                <a:effectLst/>
                <a:uFillTx/>
                <a:latin typeface="Arial"/>
                <a:ea typeface="Arial"/>
              </a:rPr>
              <a:t>Stodder &amp; Lietaer 2016; Littera et </a:t>
            </a:r>
            <a:r>
              <a:rPr lang="en-US" sz="1500" b="0" i="1" u="none" strike="noStrike">
                <a:solidFill>
                  <a:srgbClr val="6E736E"/>
                </a:solidFill>
                <a:effectLst/>
                <a:uFillTx/>
                <a:latin typeface="Arial"/>
                <a:ea typeface="Arial"/>
              </a:rPr>
              <a:t>al. 2017</a:t>
            </a:r>
            <a:endParaRPr lang="fr-FR" sz="1500" b="0" u="none" strike="noStrike">
              <a:solidFill>
                <a:srgbClr val="000000"/>
              </a:solidFill>
              <a:effectLst/>
              <a:uFillTx/>
              <a:latin typeface="Arial"/>
            </a:endParaRPr>
          </a:p>
        </p:txBody>
      </p:sp>
      <p:sp>
        <p:nvSpPr>
          <p:cNvPr id="34" name="Text 8"/>
          <p:cNvSpPr/>
          <p:nvPr/>
        </p:nvSpPr>
        <p:spPr>
          <a:xfrm>
            <a:off x="6807240" y="2436120"/>
            <a:ext cx="4813200" cy="28836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650" b="1" u="none" spc="198" strike="noStrike">
                <a:solidFill>
                  <a:srgbClr val="6E736E"/>
                </a:solidFill>
                <a:effectLst/>
                <a:uFillTx/>
                <a:latin typeface="Arial"/>
                <a:ea typeface="Arial"/>
              </a:rPr>
              <a:t>CONVERTI</a:t>
            </a:r>
            <a:r>
              <a:rPr lang="en-US" sz="1650" b="1" u="none" spc="198" strike="noStrike">
                <a:solidFill>
                  <a:srgbClr val="6E736E"/>
                </a:solidFill>
                <a:effectLst/>
                <a:uFillTx/>
                <a:latin typeface="Arial"/>
                <a:ea typeface="Arial"/>
              </a:rPr>
              <a:t>BLE </a:t>
            </a:r>
            <a:r>
              <a:rPr lang="en-US" sz="1650" b="1" u="none" spc="198" strike="noStrike">
                <a:solidFill>
                  <a:srgbClr val="6E736E"/>
                </a:solidFill>
                <a:effectLst/>
                <a:uFillTx/>
                <a:latin typeface="Arial"/>
                <a:ea typeface="Arial"/>
              </a:rPr>
              <a:t>LOCAL</a:t>
            </a:r>
            <a:endParaRPr lang="fr-FR" sz="1650" b="0" u="none" strike="noStrike">
              <a:solidFill>
                <a:srgbClr val="000000"/>
              </a:solidFill>
              <a:effectLst/>
              <a:uFillTx/>
              <a:latin typeface="Arial"/>
            </a:endParaRPr>
          </a:p>
        </p:txBody>
      </p:sp>
      <p:sp>
        <p:nvSpPr>
          <p:cNvPr id="35" name="Text 9"/>
          <p:cNvSpPr/>
          <p:nvPr/>
        </p:nvSpPr>
        <p:spPr>
          <a:xfrm>
            <a:off x="6807240" y="2858760"/>
            <a:ext cx="4813200" cy="128880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6000"/>
              </a:lnSpc>
              <a:tabLst>
                <a:tab pos="0" algn="l"/>
              </a:tabLst>
            </a:pPr>
            <a:r>
              <a:rPr lang="en-US" sz="2250" b="0" u="none" spc="-6" strike="noStrike">
                <a:solidFill>
                  <a:srgbClr val="3A403B"/>
                </a:solidFill>
                <a:effectLst/>
                <a:uFillTx/>
                <a:latin typeface="Arial"/>
                <a:ea typeface="Arial"/>
              </a:rPr>
              <a:t>Chiemgauer · </a:t>
            </a:r>
            <a:r>
              <a:rPr lang="en-US" sz="2250" b="0" u="none" spc="-6" strike="noStrike">
                <a:solidFill>
                  <a:srgbClr val="3A403B"/>
                </a:solidFill>
                <a:effectLst/>
                <a:uFillTx/>
                <a:latin typeface="Arial"/>
                <a:ea typeface="Arial"/>
              </a:rPr>
              <a:t>Eusko · Bristol </a:t>
            </a:r>
            <a:r>
              <a:rPr lang="en-US" sz="2250" b="0" u="none" spc="-6" strike="noStrike">
                <a:solidFill>
                  <a:srgbClr val="3A403B"/>
                </a:solidFill>
                <a:effectLst/>
                <a:uFillTx/>
                <a:latin typeface="Arial"/>
                <a:ea typeface="Arial"/>
              </a:rPr>
              <a:t>Pound. </a:t>
            </a:r>
            <a:r>
              <a:rPr lang="en-US" sz="2250" b="0" u="none" spc="-6" strike="noStrike">
                <a:solidFill>
                  <a:srgbClr val="3A403B"/>
                </a:solidFill>
                <a:effectLst/>
                <a:uFillTx/>
                <a:latin typeface="Arial"/>
                <a:ea typeface="Arial"/>
              </a:rPr>
              <a:t>Merchant </a:t>
            </a:r>
            <a:r>
              <a:rPr lang="en-US" sz="2250" b="0" u="none" spc="-6" strike="noStrike">
                <a:solidFill>
                  <a:srgbClr val="3A403B"/>
                </a:solidFill>
                <a:effectLst/>
                <a:uFillTx/>
                <a:latin typeface="Arial"/>
                <a:ea typeface="Arial"/>
              </a:rPr>
              <a:t>eligibility </a:t>
            </a:r>
            <a:r>
              <a:rPr lang="en-US" sz="2250" b="0" u="none" spc="-6" strike="noStrike">
                <a:solidFill>
                  <a:srgbClr val="3A403B"/>
                </a:solidFill>
                <a:effectLst/>
                <a:uFillTx/>
                <a:latin typeface="Arial"/>
                <a:ea typeface="Arial"/>
              </a:rPr>
              <a:t>criteria; scalar </a:t>
            </a:r>
            <a:r>
              <a:rPr lang="en-US" sz="2250" b="0" u="none" spc="-6" strike="noStrike">
                <a:solidFill>
                  <a:srgbClr val="3A403B"/>
                </a:solidFill>
                <a:effectLst/>
                <a:uFillTx/>
                <a:latin typeface="Arial"/>
                <a:ea typeface="Arial"/>
              </a:rPr>
              <a:t>unit pegged 1:1 </a:t>
            </a:r>
            <a:r>
              <a:rPr lang="en-US" sz="2250" b="0" u="none" spc="-6" strike="noStrike">
                <a:solidFill>
                  <a:srgbClr val="3A403B"/>
                </a:solidFill>
                <a:effectLst/>
                <a:uFillTx/>
                <a:latin typeface="Arial"/>
                <a:ea typeface="Arial"/>
              </a:rPr>
              <a:t>to fiat.</a:t>
            </a:r>
            <a:endParaRPr lang="fr-FR" sz="2250" b="0" u="none" strike="noStrike">
              <a:solidFill>
                <a:srgbClr val="000000"/>
              </a:solidFill>
              <a:effectLst/>
              <a:uFillTx/>
              <a:latin typeface="Arial"/>
            </a:endParaRPr>
          </a:p>
        </p:txBody>
      </p:sp>
      <p:sp>
        <p:nvSpPr>
          <p:cNvPr id="36" name="Text 10"/>
          <p:cNvSpPr/>
          <p:nvPr/>
        </p:nvSpPr>
        <p:spPr>
          <a:xfrm>
            <a:off x="6807240" y="4262760"/>
            <a:ext cx="4813200" cy="25884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500" b="0" i="1" u="none" strike="noStrike">
                <a:solidFill>
                  <a:srgbClr val="6E736E"/>
                </a:solidFill>
                <a:effectLst/>
                <a:uFillTx/>
                <a:latin typeface="Arial"/>
                <a:ea typeface="Arial"/>
              </a:rPr>
              <a:t>Gelleri 2009; Edme-Sanjurjo et al. 2020</a:t>
            </a:r>
            <a:endParaRPr lang="fr-FR" sz="1500" b="0" u="none" strike="noStrike">
              <a:solidFill>
                <a:srgbClr val="000000"/>
              </a:solidFill>
              <a:effectLst/>
              <a:uFillTx/>
              <a:latin typeface="Arial"/>
            </a:endParaRPr>
          </a:p>
        </p:txBody>
      </p:sp>
      <p:sp>
        <p:nvSpPr>
          <p:cNvPr id="37" name="Text 11"/>
          <p:cNvSpPr/>
          <p:nvPr/>
        </p:nvSpPr>
        <p:spPr>
          <a:xfrm>
            <a:off x="12090240" y="2436120"/>
            <a:ext cx="4813200" cy="28836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650" b="1" u="none" spc="198" strike="noStrike">
                <a:solidFill>
                  <a:srgbClr val="6E736E"/>
                </a:solidFill>
                <a:effectLst/>
                <a:uFillTx/>
                <a:latin typeface="Arial"/>
                <a:ea typeface="Arial"/>
              </a:rPr>
              <a:t>TIME-</a:t>
            </a:r>
            <a:r>
              <a:rPr lang="en-US" sz="1650" b="1" u="none" spc="198" strike="noStrike">
                <a:solidFill>
                  <a:srgbClr val="6E736E"/>
                </a:solidFill>
                <a:effectLst/>
                <a:uFillTx/>
                <a:latin typeface="Arial"/>
                <a:ea typeface="Arial"/>
              </a:rPr>
              <a:t>BASED</a:t>
            </a:r>
            <a:endParaRPr lang="fr-FR" sz="1650" b="0" u="none" strike="noStrike">
              <a:solidFill>
                <a:srgbClr val="000000"/>
              </a:solidFill>
              <a:effectLst/>
              <a:uFillTx/>
              <a:latin typeface="Arial"/>
            </a:endParaRPr>
          </a:p>
        </p:txBody>
      </p:sp>
      <p:sp>
        <p:nvSpPr>
          <p:cNvPr id="38" name="Text 12"/>
          <p:cNvSpPr/>
          <p:nvPr/>
        </p:nvSpPr>
        <p:spPr>
          <a:xfrm>
            <a:off x="12090240" y="2858760"/>
            <a:ext cx="4813200" cy="128880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6000"/>
              </a:lnSpc>
              <a:tabLst>
                <a:tab pos="0" algn="l"/>
              </a:tabLst>
            </a:pPr>
            <a:r>
              <a:rPr lang="en-US" sz="2250" b="0" u="none" spc="-6" strike="noStrike">
                <a:solidFill>
                  <a:srgbClr val="3A403B"/>
                </a:solidFill>
                <a:effectLst/>
                <a:uFillTx/>
                <a:latin typeface="Arial"/>
                <a:ea typeface="Arial"/>
              </a:rPr>
              <a:t>Time banks · LETS · Ithaca HOURs. Single-component </a:t>
            </a:r>
            <a:r>
              <a:rPr lang="en-US" sz="2250" b="0" u="none" spc="-6" strike="noStrike">
                <a:solidFill>
                  <a:srgbClr val="3A403B"/>
                </a:solidFill>
                <a:effectLst/>
                <a:uFillTx/>
                <a:latin typeface="Arial"/>
                <a:ea typeface="Arial"/>
              </a:rPr>
              <a:t>precedent — labour-hours only.</a:t>
            </a:r>
            <a:endParaRPr lang="fr-FR" sz="2250" b="0" u="none" strike="noStrike">
              <a:solidFill>
                <a:srgbClr val="000000"/>
              </a:solidFill>
              <a:effectLst/>
              <a:uFillTx/>
              <a:latin typeface="Arial"/>
            </a:endParaRPr>
          </a:p>
        </p:txBody>
      </p:sp>
      <p:sp>
        <p:nvSpPr>
          <p:cNvPr id="39" name="Text 13"/>
          <p:cNvSpPr/>
          <p:nvPr/>
        </p:nvSpPr>
        <p:spPr>
          <a:xfrm>
            <a:off x="12090240" y="4262760"/>
            <a:ext cx="4813200" cy="25884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500" b="0" i="1" u="none" strike="noStrike">
                <a:solidFill>
                  <a:srgbClr val="6E736E"/>
                </a:solidFill>
                <a:effectLst/>
                <a:uFillTx/>
                <a:latin typeface="Arial"/>
                <a:ea typeface="Arial"/>
              </a:rPr>
              <a:t>Cahn 2000; </a:t>
            </a:r>
            <a:r>
              <a:rPr lang="en-US" sz="1500" b="0" i="1" u="none" strike="noStrike">
                <a:solidFill>
                  <a:srgbClr val="6E736E"/>
                </a:solidFill>
                <a:effectLst/>
                <a:uFillTx/>
                <a:latin typeface="Arial"/>
                <a:ea typeface="Arial"/>
              </a:rPr>
              <a:t>Collom 2011</a:t>
            </a:r>
            <a:endParaRPr lang="fr-FR" sz="1500" b="0" u="none" strike="noStrike">
              <a:solidFill>
                <a:srgbClr val="000000"/>
              </a:solidFill>
              <a:effectLst/>
              <a:uFillTx/>
              <a:latin typeface="Arial"/>
            </a:endParaRPr>
          </a:p>
        </p:txBody>
      </p:sp>
      <p:sp>
        <p:nvSpPr>
          <p:cNvPr id="40" name="Shape 14"/>
          <p:cNvSpPr/>
          <p:nvPr/>
        </p:nvSpPr>
        <p:spPr>
          <a:xfrm>
            <a:off x="1523880" y="7628400"/>
            <a:ext cx="152391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1" name="Text 15"/>
          <p:cNvSpPr/>
          <p:nvPr/>
        </p:nvSpPr>
        <p:spPr>
          <a:xfrm>
            <a:off x="1523880" y="7942680"/>
            <a:ext cx="14715360" cy="142920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2000"/>
              </a:lnSpc>
              <a:tabLst>
                <a:tab pos="0" algn="l"/>
              </a:tabLst>
            </a:pPr>
            <a:r>
              <a:rPr lang="en-US" sz="2550" b="0" u="none" spc="-14" strike="noStrike">
                <a:solidFill>
                  <a:srgbClr val="111613"/>
                </a:solidFill>
                <a:effectLst/>
                <a:uFillTx/>
                <a:latin typeface="Arial"/>
                <a:ea typeface="Arial"/>
              </a:rPr>
              <a:t>Where ecological criteria are present, they operate as </a:t>
            </a:r>
            <a:r>
              <a:rPr lang="en-US" sz="2550" b="0" i="1" u="none" spc="-14" strike="noStrike">
                <a:solidFill>
                  <a:srgbClr val="111613"/>
                </a:solidFill>
                <a:effectLst/>
                <a:uFillTx/>
                <a:latin typeface="Georgia"/>
                <a:ea typeface="Georgia"/>
              </a:rPr>
              <a:t>external eligibility filters </a:t>
            </a:r>
            <a:r>
              <a:rPr lang="en-US" sz="2550" b="0" u="none" spc="-14" strike="noStrike">
                <a:solidFill>
                  <a:srgbClr val="111613"/>
                </a:solidFill>
                <a:effectLst/>
                <a:uFillTx/>
                <a:latin typeface="Arial"/>
                <a:ea typeface="Arial"/>
              </a:rPr>
              <a:t>bolted onto a scalar unit. </a:t>
            </a:r>
            <a:r>
              <a:rPr lang="en-US" sz="2550" b="1" u="none" spc="-14" strike="noStrike">
                <a:solidFill>
                  <a:srgbClr val="1F3B2D"/>
                </a:solidFill>
                <a:effectLst/>
                <a:uFillTx/>
                <a:latin typeface="Arial"/>
                <a:ea typeface="Arial"/>
              </a:rPr>
              <a:t>No documented complementary currency embeds multi-dimensional information inside the unit </a:t>
            </a:r>
            <a:r>
              <a:rPr lang="en-US" sz="2550" b="1" u="none" spc="-14" strike="noStrike">
                <a:solidFill>
                  <a:srgbClr val="1F3B2D"/>
                </a:solidFill>
                <a:effectLst/>
                <a:uFillTx/>
                <a:latin typeface="Arial"/>
                <a:ea typeface="Arial"/>
              </a:rPr>
              <a:t>of account itself.</a:t>
            </a:r>
            <a:endParaRPr lang="fr-FR" sz="2550" b="0" u="none" strike="noStrike">
              <a:solidFill>
                <a:srgbClr val="000000"/>
              </a:solidFill>
              <a:effectLst/>
              <a:uFillTx/>
              <a:latin typeface="Arial"/>
            </a:endParaRPr>
          </a:p>
        </p:txBody>
      </p:sp>
      <p:sp>
        <p:nvSpPr>
          <p:cNvPr id="42" name=""/>
          <p:cNvSpPr/>
          <p:nvPr/>
        </p:nvSpPr>
        <p:spPr>
          <a:xfrm>
            <a:off x="7369200" y="5568480"/>
            <a:ext cx="3181320" cy="89280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fr-FR" sz="5400" b="1" i="1" u="none" strike="noStrike">
                <a:solidFill>
                  <a:srgbClr val="000000"/>
                </a:solidFill>
                <a:effectLst/>
                <a:uFillTx/>
                <a:latin typeface="Arial"/>
              </a:rPr>
              <a:t>SCAL</a:t>
            </a:r>
            <a:r>
              <a:rPr lang="fr-FR" sz="5400" b="1" i="1" u="none" strike="noStrike">
                <a:solidFill>
                  <a:srgbClr val="000000"/>
                </a:solidFill>
                <a:effectLst/>
                <a:uFillTx/>
                <a:latin typeface="Arial"/>
              </a:rPr>
              <a:t>AR</a:t>
            </a:r>
            <a:endParaRPr lang="fr-FR" sz="5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43" name="Image 0" descr="preencoded.png"/>
          <p:cNvPicPr/>
          <p:nvPr/>
        </p:nvPicPr>
        <p:blipFill>
          <a:blip r:embed="rId1"/>
          <a:stretch/>
        </p:blipFill>
        <p:spPr>
          <a:xfrm>
            <a:off x="1523880" y="533520"/>
            <a:ext cx="208800" cy="208800"/>
          </a:xfrm>
          <a:prstGeom prst="rect">
            <a:avLst/>
          </a:prstGeom>
          <a:noFill/>
          <a:ln w="0">
            <a:noFill/>
          </a:ln>
        </p:spPr>
      </p:pic>
      <p:sp>
        <p:nvSpPr>
          <p:cNvPr id="44" name="Text 0"/>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45" name="Text 1"/>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D300397F-342D-44DE-A6AF-827212D9365E}" type="slidenum">
              <a:rPr lang="en-US" sz="1200" b="0" u="none" spc="96" strike="noStrike">
                <a:solidFill>
                  <a:srgbClr val="6E736E"/>
                </a:solidFill>
                <a:effectLst/>
                <a:uFillTx/>
                <a:latin typeface="Courier New"/>
                <a:ea typeface="Courier New"/>
              </a:rPr>
              <a:t>4</a:t>
            </a:fld>
            <a:r>
              <a:rPr lang="en-US" sz="1200" b="0" u="none" spc="96" strike="noStrike">
                <a:solidFill>
                  <a:srgbClr val="6E736E"/>
                </a:solidFill>
                <a:effectLst/>
                <a:uFillTx/>
                <a:latin typeface="Courier New"/>
                <a:ea typeface="Courier New"/>
              </a:rPr>
              <a:t> / </a:t>
            </a:r>
            <a:fld id="{930857FA-3A6E-4E8D-98E8-6671E29094B0}"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
        <p:nvSpPr>
          <p:cNvPr id="46" name="Text 2"/>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Independent researcher</a:t>
            </a:r>
            <a:endParaRPr lang="fr-FR" sz="1200" b="0" u="none" strike="noStrike">
              <a:solidFill>
                <a:srgbClr val="000000"/>
              </a:solidFill>
              <a:effectLst/>
              <a:uFillTx/>
              <a:latin typeface="Arial"/>
            </a:endParaRPr>
          </a:p>
        </p:txBody>
      </p:sp>
      <p:sp>
        <p:nvSpPr>
          <p:cNvPr id="47" name="Text 4"/>
          <p:cNvSpPr/>
          <p:nvPr/>
        </p:nvSpPr>
        <p:spPr>
          <a:xfrm>
            <a:off x="1523880" y="1153080"/>
            <a:ext cx="3214440" cy="26388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350" b="1" u="none" spc="244" strike="noStrike">
                <a:solidFill>
                  <a:srgbClr val="1F3B2D"/>
                </a:solidFill>
                <a:effectLst/>
                <a:uFillTx/>
                <a:latin typeface="Courier New"/>
                <a:ea typeface="Courier New"/>
              </a:rPr>
              <a:t>3.1 - </a:t>
            </a:r>
            <a:r>
              <a:rPr lang="en-US" sz="1350" b="1" u="none" spc="244" strike="noStrike">
                <a:solidFill>
                  <a:srgbClr val="6E736E"/>
                </a:solidFill>
                <a:effectLst/>
                <a:uFillTx/>
                <a:latin typeface="Arial"/>
                <a:ea typeface="Arial"/>
              </a:rPr>
              <a:t>THE UNIT OF ACCOUNT</a:t>
            </a:r>
            <a:endParaRPr lang="fr-FR" sz="1350" b="0" u="none" strike="noStrike">
              <a:solidFill>
                <a:srgbClr val="000000"/>
              </a:solidFill>
              <a:effectLst/>
              <a:uFillTx/>
              <a:latin typeface="Arial"/>
            </a:endParaRPr>
          </a:p>
        </p:txBody>
      </p:sp>
      <p:sp>
        <p:nvSpPr>
          <p:cNvPr id="48" name="Text 5"/>
          <p:cNvSpPr/>
          <p:nvPr/>
        </p:nvSpPr>
        <p:spPr>
          <a:xfrm>
            <a:off x="8696160" y="1143000"/>
            <a:ext cx="8284680" cy="464760"/>
          </a:xfrm>
          <a:prstGeom prst="rect">
            <a:avLst/>
          </a:prstGeom>
          <a:noFill/>
          <a:ln w="0">
            <a:noFill/>
          </a:ln>
        </p:spPr>
        <p:style>
          <a:lnRef idx="0"/>
          <a:fillRef idx="0"/>
          <a:effectRef idx="0"/>
          <a:fontRef idx="minor"/>
        </p:style>
        <p:txBody>
          <a:bodyPr lIns="25560" tIns="25560" rIns="25560" bIns="25560" anchor="t">
            <a:normAutofit fontScale="62500" lnSpcReduction="19999"/>
          </a:bodyPr>
          <a:p>
            <a:pPr defTabSz="914400">
              <a:lnSpc>
                <a:spcPct val="145000"/>
              </a:lnSpc>
              <a:tabLst>
                <a:tab pos="0" algn="l"/>
              </a:tabLst>
            </a:pPr>
            <a:r>
              <a:rPr lang="en-US" sz="2000" b="0" u="none" strike="noStrike">
                <a:solidFill>
                  <a:srgbClr val="1F3B2D"/>
                </a:solidFill>
                <a:effectLst/>
                <a:uFillTx/>
                <a:latin typeface="Courier New"/>
                <a:ea typeface="Courier New"/>
              </a:rPr>
              <a:t>V = Σ</a:t>
            </a:r>
            <a:r>
              <a:rPr lang="en-US" sz="2000" b="0" u="none" strike="noStrike" baseline="-40000">
                <a:solidFill>
                  <a:srgbClr val="1F3B2D"/>
                </a:solidFill>
                <a:effectLst/>
                <a:uFillTx/>
                <a:latin typeface="Courier New"/>
                <a:ea typeface="Courier New"/>
              </a:rPr>
              <a:t>J=1..10 </a:t>
            </a:r>
            <a:r>
              <a:rPr lang="en-US" sz="2000" b="0" u="none" strike="noStrike">
                <a:solidFill>
                  <a:srgbClr val="1F3B2D"/>
                </a:solidFill>
                <a:effectLst/>
                <a:uFillTx/>
                <a:latin typeface="Courier New"/>
                <a:ea typeface="Courier New"/>
              </a:rPr>
              <a:t>V</a:t>
            </a:r>
            <a:r>
              <a:rPr lang="en-US" sz="2000" b="0" u="none" strike="noStrike" baseline="-40000">
                <a:solidFill>
                  <a:srgbClr val="1F3B2D"/>
                </a:solidFill>
                <a:effectLst/>
                <a:uFillTx/>
                <a:latin typeface="Courier New"/>
                <a:ea typeface="Courier New"/>
              </a:rPr>
              <a:t>J </a:t>
            </a:r>
            <a:r>
              <a:rPr lang="en-US" sz="2000" b="0" u="none" strike="noStrike">
                <a:solidFill>
                  <a:srgbClr val="1F3B2D"/>
                </a:solidFill>
                <a:effectLst/>
                <a:uFillTx/>
                <a:latin typeface="Courier New"/>
                <a:ea typeface="Courier New"/>
              </a:rPr>
              <a:t>· E</a:t>
            </a:r>
            <a:r>
              <a:rPr lang="en-US" sz="2000" b="0" u="none" strike="noStrike" baseline="-40000">
                <a:solidFill>
                  <a:srgbClr val="1F3B2D"/>
                </a:solidFill>
                <a:effectLst/>
                <a:uFillTx/>
                <a:latin typeface="Courier New"/>
                <a:ea typeface="Courier New"/>
              </a:rPr>
              <a:t>J </a:t>
            </a:r>
            <a:r>
              <a:rPr lang="en-US" sz="2000" b="0" u="none" strike="noStrike">
                <a:solidFill>
                  <a:srgbClr val="1F3B2D"/>
                </a:solidFill>
                <a:effectLst/>
                <a:uFillTx/>
                <a:latin typeface="Courier New"/>
                <a:ea typeface="Courier New"/>
              </a:rPr>
              <a:t>— </a:t>
            </a:r>
            <a:r>
              <a:rPr lang="en-US" sz="2000" b="1" u="none" strike="noStrike">
                <a:solidFill>
                  <a:srgbClr val="1F3B2D"/>
                </a:solidFill>
                <a:effectLst/>
                <a:uFillTx/>
                <a:latin typeface="Courier New"/>
                <a:ea typeface="Courier New"/>
              </a:rPr>
              <a:t>Sign convention: + PRODUCED/REGENERATED, − </a:t>
            </a:r>
            <a:r>
              <a:rPr lang="en-US" sz="2000" b="1" u="none" strike="noStrike">
                <a:solidFill>
                  <a:srgbClr val="1F3B2D"/>
                </a:solidFill>
                <a:effectLst/>
                <a:uFillTx/>
                <a:latin typeface="Courier New"/>
                <a:ea typeface="Courier New"/>
              </a:rPr>
              <a:t>EXTRACTED/DESTRUCTED</a:t>
            </a:r>
            <a:endParaRPr lang="fr-FR" sz="2000" b="0" u="none" strike="noStrike">
              <a:solidFill>
                <a:srgbClr val="000000"/>
              </a:solidFill>
              <a:effectLst/>
              <a:uFillTx/>
              <a:latin typeface="Arial"/>
            </a:endParaRPr>
          </a:p>
        </p:txBody>
      </p:sp>
      <p:sp>
        <p:nvSpPr>
          <p:cNvPr id="49" name="Text 6"/>
          <p:cNvSpPr/>
          <p:nvPr/>
        </p:nvSpPr>
        <p:spPr>
          <a:xfrm>
            <a:off x="1523880" y="1746720"/>
            <a:ext cx="14715360" cy="82980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4000"/>
              </a:lnSpc>
              <a:tabLst>
                <a:tab pos="0" algn="l"/>
              </a:tabLst>
            </a:pPr>
            <a:r>
              <a:rPr lang="en-US" sz="6000" b="0" u="none" spc="-119" strike="noStrike">
                <a:solidFill>
                  <a:srgbClr val="111613"/>
                </a:solidFill>
                <a:effectLst/>
                <a:uFillTx/>
                <a:latin typeface="Georgia"/>
                <a:ea typeface="Georgia"/>
              </a:rPr>
              <a:t>A vector across ten physical </a:t>
            </a:r>
            <a:r>
              <a:rPr lang="en-US" sz="6000" b="0" u="none" spc="-119" strike="noStrike">
                <a:solidFill>
                  <a:srgbClr val="111613"/>
                </a:solidFill>
                <a:effectLst/>
                <a:uFillTx/>
                <a:latin typeface="Georgia"/>
                <a:ea typeface="Georgia"/>
              </a:rPr>
              <a:t>components.</a:t>
            </a:r>
            <a:endParaRPr lang="fr-FR" sz="6000" b="0" u="none" strike="noStrike">
              <a:solidFill>
                <a:srgbClr val="000000"/>
              </a:solidFill>
              <a:effectLst/>
              <a:uFillTx/>
              <a:latin typeface="Arial"/>
            </a:endParaRPr>
          </a:p>
        </p:txBody>
      </p:sp>
      <p:sp>
        <p:nvSpPr>
          <p:cNvPr id="50" name="Shape 7"/>
          <p:cNvSpPr/>
          <p:nvPr/>
        </p:nvSpPr>
        <p:spPr>
          <a:xfrm>
            <a:off x="875880" y="3349080"/>
            <a:ext cx="761400" cy="8640"/>
          </a:xfrm>
          <a:prstGeom prst="rect">
            <a:avLst/>
          </a:prstGeom>
          <a:solidFill>
            <a:srgbClr val="111613"/>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51" name="Text 8"/>
          <p:cNvSpPr/>
          <p:nvPr/>
        </p:nvSpPr>
        <p:spPr>
          <a:xfrm>
            <a:off x="1009440" y="3072600"/>
            <a:ext cx="570960" cy="1998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050" b="1" u="none" spc="147" strike="noStrike">
                <a:solidFill>
                  <a:srgbClr val="6E736E"/>
                </a:solidFill>
                <a:effectLst/>
                <a:uFillTx/>
                <a:latin typeface="Arial"/>
                <a:ea typeface="Arial"/>
              </a:rPr>
              <a:t>#</a:t>
            </a:r>
            <a:endParaRPr lang="fr-FR" sz="1050" b="0" u="none" strike="noStrike">
              <a:solidFill>
                <a:srgbClr val="000000"/>
              </a:solidFill>
              <a:effectLst/>
              <a:uFillTx/>
              <a:latin typeface="Arial"/>
            </a:endParaRPr>
          </a:p>
        </p:txBody>
      </p:sp>
      <p:sp>
        <p:nvSpPr>
          <p:cNvPr id="52" name="Shape 9"/>
          <p:cNvSpPr/>
          <p:nvPr/>
        </p:nvSpPr>
        <p:spPr>
          <a:xfrm>
            <a:off x="1638000" y="3349080"/>
            <a:ext cx="4982400" cy="8640"/>
          </a:xfrm>
          <a:prstGeom prst="rect">
            <a:avLst/>
          </a:prstGeom>
          <a:solidFill>
            <a:srgbClr val="111613"/>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53" name="Text 10"/>
          <p:cNvSpPr/>
          <p:nvPr/>
        </p:nvSpPr>
        <p:spPr>
          <a:xfrm>
            <a:off x="1771200" y="3072600"/>
            <a:ext cx="4865040" cy="1998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050" b="1" u="none" spc="147" strike="noStrike">
                <a:solidFill>
                  <a:srgbClr val="6E736E"/>
                </a:solidFill>
                <a:effectLst/>
                <a:uFillTx/>
                <a:latin typeface="Arial"/>
                <a:ea typeface="Arial"/>
              </a:rPr>
              <a:t>COMPONENT</a:t>
            </a:r>
            <a:endParaRPr lang="fr-FR" sz="1050" b="0" u="none" strike="noStrike">
              <a:solidFill>
                <a:srgbClr val="000000"/>
              </a:solidFill>
              <a:effectLst/>
              <a:uFillTx/>
              <a:latin typeface="Arial"/>
            </a:endParaRPr>
          </a:p>
        </p:txBody>
      </p:sp>
      <p:sp>
        <p:nvSpPr>
          <p:cNvPr id="54" name="Shape 11"/>
          <p:cNvSpPr/>
          <p:nvPr/>
        </p:nvSpPr>
        <p:spPr>
          <a:xfrm>
            <a:off x="6621120" y="3349080"/>
            <a:ext cx="3558600" cy="8640"/>
          </a:xfrm>
          <a:prstGeom prst="rect">
            <a:avLst/>
          </a:prstGeom>
          <a:solidFill>
            <a:srgbClr val="111613"/>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55" name="Text 12"/>
          <p:cNvSpPr/>
          <p:nvPr/>
        </p:nvSpPr>
        <p:spPr>
          <a:xfrm>
            <a:off x="4882320" y="3072600"/>
            <a:ext cx="2470320" cy="1998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050" b="1" u="none" spc="147" strike="noStrike">
                <a:solidFill>
                  <a:srgbClr val="6E736E"/>
                </a:solidFill>
                <a:effectLst/>
                <a:uFillTx/>
                <a:latin typeface="Arial"/>
                <a:ea typeface="Arial"/>
              </a:rPr>
              <a:t>PHYSICAL UNIT</a:t>
            </a:r>
            <a:endParaRPr lang="fr-FR" sz="1050" b="0" u="none" strike="noStrike">
              <a:solidFill>
                <a:srgbClr val="000000"/>
              </a:solidFill>
              <a:effectLst/>
              <a:uFillTx/>
              <a:latin typeface="Arial"/>
            </a:endParaRPr>
          </a:p>
        </p:txBody>
      </p:sp>
      <p:sp>
        <p:nvSpPr>
          <p:cNvPr id="56" name="Shape 13"/>
          <p:cNvSpPr/>
          <p:nvPr/>
        </p:nvSpPr>
        <p:spPr>
          <a:xfrm>
            <a:off x="10180440" y="3349080"/>
            <a:ext cx="951840" cy="8640"/>
          </a:xfrm>
          <a:prstGeom prst="rect">
            <a:avLst/>
          </a:prstGeom>
          <a:solidFill>
            <a:srgbClr val="111613"/>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57" name="Text 14"/>
          <p:cNvSpPr/>
          <p:nvPr/>
        </p:nvSpPr>
        <p:spPr>
          <a:xfrm>
            <a:off x="7066080" y="2939040"/>
            <a:ext cx="612720" cy="289800"/>
          </a:xfrm>
          <a:prstGeom prst="rect">
            <a:avLst/>
          </a:prstGeom>
          <a:noFill/>
          <a:ln w="0">
            <a:noFill/>
          </a:ln>
        </p:spPr>
        <p:style>
          <a:lnRef idx="0"/>
          <a:fillRef idx="0"/>
          <a:effectRef idx="0"/>
          <a:fontRef idx="minor"/>
        </p:style>
        <p:txBody>
          <a:bodyPr lIns="25560" tIns="25560" rIns="25560" bIns="25560" anchor="t" anchorCtr="1">
            <a:normAutofit fontScale="77500" lnSpcReduction="19999"/>
          </a:bodyPr>
          <a:p>
            <a:pPr algn="ctr" defTabSz="914400">
              <a:lnSpc>
                <a:spcPct val="100000"/>
              </a:lnSpc>
              <a:tabLst>
                <a:tab pos="0" algn="l"/>
              </a:tabLst>
            </a:pPr>
            <a:r>
              <a:rPr lang="en-US" sz="1050" b="1" u="none" spc="147" strike="noStrike">
                <a:solidFill>
                  <a:srgbClr val="6E736E"/>
                </a:solidFill>
                <a:effectLst/>
                <a:uFillTx/>
                <a:latin typeface="Arial"/>
                <a:ea typeface="Arial"/>
              </a:rPr>
              <a:t>DATA SOURCE</a:t>
            </a:r>
            <a:endParaRPr lang="fr-FR" sz="1050" b="0" u="none" strike="noStrike">
              <a:solidFill>
                <a:srgbClr val="000000"/>
              </a:solidFill>
              <a:effectLst/>
              <a:uFillTx/>
              <a:latin typeface="Arial"/>
            </a:endParaRPr>
          </a:p>
        </p:txBody>
      </p:sp>
      <p:sp>
        <p:nvSpPr>
          <p:cNvPr id="58" name="Shape 15"/>
          <p:cNvSpPr/>
          <p:nvPr/>
        </p:nvSpPr>
        <p:spPr>
          <a:xfrm>
            <a:off x="11133000" y="3349080"/>
            <a:ext cx="4982400" cy="8640"/>
          </a:xfrm>
          <a:prstGeom prst="rect">
            <a:avLst/>
          </a:prstGeom>
          <a:solidFill>
            <a:srgbClr val="111613"/>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59" name="Text 16"/>
          <p:cNvSpPr/>
          <p:nvPr/>
        </p:nvSpPr>
        <p:spPr>
          <a:xfrm>
            <a:off x="7832880" y="3072600"/>
            <a:ext cx="3915000" cy="1998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050" b="1" u="none" spc="147" strike="noStrike">
                <a:solidFill>
                  <a:srgbClr val="6E736E"/>
                </a:solidFill>
                <a:effectLst/>
                <a:uFillTx/>
                <a:latin typeface="Arial"/>
                <a:ea typeface="Arial"/>
              </a:rPr>
              <a:t>DOCUMENTARY SOURCE</a:t>
            </a:r>
            <a:endParaRPr lang="fr-FR" sz="1050" b="0" u="none" strike="noStrike">
              <a:solidFill>
                <a:srgbClr val="000000"/>
              </a:solidFill>
              <a:effectLst/>
              <a:uFillTx/>
              <a:latin typeface="Arial"/>
            </a:endParaRPr>
          </a:p>
        </p:txBody>
      </p:sp>
      <p:sp>
        <p:nvSpPr>
          <p:cNvPr id="60" name="Shape 17"/>
          <p:cNvSpPr/>
          <p:nvPr/>
        </p:nvSpPr>
        <p:spPr>
          <a:xfrm>
            <a:off x="875880" y="3893040"/>
            <a:ext cx="761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61" name="Text 18"/>
          <p:cNvSpPr/>
          <p:nvPr/>
        </p:nvSpPr>
        <p:spPr>
          <a:xfrm>
            <a:off x="1009440" y="3468240"/>
            <a:ext cx="57096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01</a:t>
            </a:r>
            <a:endParaRPr lang="fr-FR" sz="1500" b="0" u="none" strike="noStrike">
              <a:solidFill>
                <a:srgbClr val="000000"/>
              </a:solidFill>
              <a:effectLst/>
              <a:uFillTx/>
              <a:latin typeface="Arial"/>
            </a:endParaRPr>
          </a:p>
        </p:txBody>
      </p:sp>
      <p:sp>
        <p:nvSpPr>
          <p:cNvPr id="62" name="Shape 19"/>
          <p:cNvSpPr/>
          <p:nvPr/>
        </p:nvSpPr>
        <p:spPr>
          <a:xfrm>
            <a:off x="1638000" y="389304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pic>
        <p:nvPicPr>
          <p:cNvPr id="63" name="Image 1" descr="preencoded.png"/>
          <p:cNvPicPr/>
          <p:nvPr/>
        </p:nvPicPr>
        <p:blipFill>
          <a:blip r:embed="rId2">
            <a:alphaModFix amt="85000"/>
          </a:blip>
          <a:stretch/>
        </p:blipFill>
        <p:spPr>
          <a:xfrm>
            <a:off x="1771200" y="3490200"/>
            <a:ext cx="266040" cy="266040"/>
          </a:xfrm>
          <a:prstGeom prst="rect">
            <a:avLst/>
          </a:prstGeom>
          <a:noFill/>
          <a:ln w="0">
            <a:noFill/>
          </a:ln>
        </p:spPr>
      </p:pic>
      <p:sp>
        <p:nvSpPr>
          <p:cNvPr id="64" name="Text 20"/>
          <p:cNvSpPr/>
          <p:nvPr/>
        </p:nvSpPr>
        <p:spPr>
          <a:xfrm>
            <a:off x="2152440" y="3497760"/>
            <a:ext cx="536760" cy="288360"/>
          </a:xfrm>
          <a:prstGeom prst="rect">
            <a:avLst/>
          </a:prstGeom>
          <a:noFill/>
          <a:ln w="0">
            <a:noFill/>
          </a:ln>
        </p:spPr>
        <p:style>
          <a:lnRef idx="0"/>
          <a:fillRef idx="0"/>
          <a:effectRef idx="0"/>
          <a:fontRef idx="minor"/>
        </p:style>
        <p:txBody>
          <a:bodyPr lIns="0" tIns="0" rIns="0" bIns="0" anchor="t">
            <a:normAutofit/>
          </a:bodyPr>
          <a:p>
            <a:pPr defTabSz="914400">
              <a:lnSpc>
                <a:spcPct val="100000"/>
              </a:lnSpc>
              <a:tabLst>
                <a:tab pos="0" algn="l"/>
              </a:tabLst>
            </a:pPr>
            <a:r>
              <a:rPr lang="en-US" sz="1650" b="0" u="none" strike="noStrike">
                <a:solidFill>
                  <a:srgbClr val="111613"/>
                </a:solidFill>
                <a:effectLst/>
                <a:uFillTx/>
                <a:latin typeface="Arial"/>
                <a:ea typeface="Arial"/>
              </a:rPr>
              <a:t>Time</a:t>
            </a:r>
            <a:endParaRPr lang="fr-FR" sz="1650" b="0" u="none" strike="noStrike">
              <a:solidFill>
                <a:srgbClr val="000000"/>
              </a:solidFill>
              <a:effectLst/>
              <a:uFillTx/>
              <a:latin typeface="Arial"/>
            </a:endParaRPr>
          </a:p>
        </p:txBody>
      </p:sp>
      <p:sp>
        <p:nvSpPr>
          <p:cNvPr id="65" name="Shape 21"/>
          <p:cNvSpPr/>
          <p:nvPr/>
        </p:nvSpPr>
        <p:spPr>
          <a:xfrm>
            <a:off x="6621120" y="3893040"/>
            <a:ext cx="35586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66" name="Text 22"/>
          <p:cNvSpPr/>
          <p:nvPr/>
        </p:nvSpPr>
        <p:spPr>
          <a:xfrm>
            <a:off x="4882320" y="3468240"/>
            <a:ext cx="247032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hours (labour)</a:t>
            </a:r>
            <a:endParaRPr lang="fr-FR" sz="1500" b="0" u="none" strike="noStrike">
              <a:solidFill>
                <a:srgbClr val="000000"/>
              </a:solidFill>
              <a:effectLst/>
              <a:uFillTx/>
              <a:latin typeface="Arial"/>
            </a:endParaRPr>
          </a:p>
        </p:txBody>
      </p:sp>
      <p:sp>
        <p:nvSpPr>
          <p:cNvPr id="67" name="Shape 23"/>
          <p:cNvSpPr/>
          <p:nvPr/>
        </p:nvSpPr>
        <p:spPr>
          <a:xfrm>
            <a:off x="10180440" y="3893040"/>
            <a:ext cx="951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68" name="Text 24"/>
          <p:cNvSpPr/>
          <p:nvPr/>
        </p:nvSpPr>
        <p:spPr>
          <a:xfrm>
            <a:off x="7035480" y="3468240"/>
            <a:ext cx="612720" cy="34740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350" b="1" u="none" spc="108" strike="noStrike">
                <a:solidFill>
                  <a:srgbClr val="1F3B2D"/>
                </a:solidFill>
                <a:effectLst/>
                <a:uFillTx/>
                <a:latin typeface="Courier New"/>
                <a:ea typeface="Courier New"/>
              </a:rPr>
              <a:t>A</a:t>
            </a:r>
            <a:endParaRPr lang="fr-FR" sz="1350" b="0" u="none" strike="noStrike">
              <a:solidFill>
                <a:srgbClr val="000000"/>
              </a:solidFill>
              <a:effectLst/>
              <a:uFillTx/>
              <a:latin typeface="Arial"/>
            </a:endParaRPr>
          </a:p>
        </p:txBody>
      </p:sp>
      <p:sp>
        <p:nvSpPr>
          <p:cNvPr id="69" name="Shape 25"/>
          <p:cNvSpPr/>
          <p:nvPr/>
        </p:nvSpPr>
        <p:spPr>
          <a:xfrm>
            <a:off x="11133000" y="389304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70" name="Text 26"/>
          <p:cNvSpPr/>
          <p:nvPr/>
        </p:nvSpPr>
        <p:spPr>
          <a:xfrm>
            <a:off x="7832880" y="3468240"/>
            <a:ext cx="3915000" cy="347400"/>
          </a:xfrm>
          <a:prstGeom prst="rect">
            <a:avLst/>
          </a:prstGeom>
          <a:noFill/>
          <a:ln w="0">
            <a:noFill/>
          </a:ln>
        </p:spPr>
        <p:style>
          <a:lnRef idx="0"/>
          <a:fillRef idx="0"/>
          <a:effectRef idx="0"/>
          <a:fontRef idx="minor"/>
        </p:style>
        <p:txBody>
          <a:bodyPr lIns="25560" tIns="25560" rIns="25560" bIns="25560" anchor="ctr">
            <a:normAutofit fontScale="85000" lnSpcReduction="9999"/>
          </a:bodyPr>
          <a:p>
            <a:pPr defTabSz="914400">
              <a:lnSpc>
                <a:spcPct val="148000"/>
              </a:lnSpc>
              <a:tabLst>
                <a:tab pos="0" algn="l"/>
              </a:tabLst>
            </a:pPr>
            <a:r>
              <a:rPr lang="en-US" sz="1650" b="0" u="none" strike="noStrike">
                <a:solidFill>
                  <a:srgbClr val="3A403B"/>
                </a:solidFill>
                <a:effectLst/>
                <a:uFillTx/>
                <a:latin typeface="Arial"/>
                <a:ea typeface="Arial"/>
              </a:rPr>
              <a:t>Timesheets, payroll, project logs</a:t>
            </a:r>
            <a:endParaRPr lang="fr-FR" sz="1650" b="0" u="none" strike="noStrike">
              <a:solidFill>
                <a:srgbClr val="000000"/>
              </a:solidFill>
              <a:effectLst/>
              <a:uFillTx/>
              <a:latin typeface="Arial"/>
            </a:endParaRPr>
          </a:p>
        </p:txBody>
      </p:sp>
      <p:sp>
        <p:nvSpPr>
          <p:cNvPr id="71" name="Shape 27"/>
          <p:cNvSpPr/>
          <p:nvPr/>
        </p:nvSpPr>
        <p:spPr>
          <a:xfrm>
            <a:off x="875880" y="4436640"/>
            <a:ext cx="761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72" name="Text 28"/>
          <p:cNvSpPr/>
          <p:nvPr/>
        </p:nvSpPr>
        <p:spPr>
          <a:xfrm>
            <a:off x="1009440" y="4012200"/>
            <a:ext cx="57096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02</a:t>
            </a:r>
            <a:endParaRPr lang="fr-FR" sz="1500" b="0" u="none" strike="noStrike">
              <a:solidFill>
                <a:srgbClr val="000000"/>
              </a:solidFill>
              <a:effectLst/>
              <a:uFillTx/>
              <a:latin typeface="Arial"/>
            </a:endParaRPr>
          </a:p>
        </p:txBody>
      </p:sp>
      <p:sp>
        <p:nvSpPr>
          <p:cNvPr id="73" name="Shape 29"/>
          <p:cNvSpPr/>
          <p:nvPr/>
        </p:nvSpPr>
        <p:spPr>
          <a:xfrm>
            <a:off x="1638000" y="443664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pic>
        <p:nvPicPr>
          <p:cNvPr id="74" name="Image 2" descr="preencoded.png"/>
          <p:cNvPicPr/>
          <p:nvPr/>
        </p:nvPicPr>
        <p:blipFill>
          <a:blip r:embed="rId3">
            <a:alphaModFix amt="85000"/>
          </a:blip>
          <a:stretch/>
        </p:blipFill>
        <p:spPr>
          <a:xfrm>
            <a:off x="1771200" y="4033800"/>
            <a:ext cx="266040" cy="266040"/>
          </a:xfrm>
          <a:prstGeom prst="rect">
            <a:avLst/>
          </a:prstGeom>
          <a:noFill/>
          <a:ln w="0">
            <a:noFill/>
          </a:ln>
        </p:spPr>
      </p:pic>
      <p:sp>
        <p:nvSpPr>
          <p:cNvPr id="75" name="Text 30"/>
          <p:cNvSpPr/>
          <p:nvPr/>
        </p:nvSpPr>
        <p:spPr>
          <a:xfrm>
            <a:off x="2152440" y="4041720"/>
            <a:ext cx="625680" cy="288360"/>
          </a:xfrm>
          <a:prstGeom prst="rect">
            <a:avLst/>
          </a:prstGeom>
          <a:noFill/>
          <a:ln w="0">
            <a:noFill/>
          </a:ln>
        </p:spPr>
        <p:style>
          <a:lnRef idx="0"/>
          <a:fillRef idx="0"/>
          <a:effectRef idx="0"/>
          <a:fontRef idx="minor"/>
        </p:style>
        <p:txBody>
          <a:bodyPr lIns="0" tIns="0" rIns="0" bIns="0" anchor="t">
            <a:normAutofit/>
          </a:bodyPr>
          <a:p>
            <a:pPr defTabSz="914400">
              <a:lnSpc>
                <a:spcPct val="100000"/>
              </a:lnSpc>
              <a:tabLst>
                <a:tab pos="0" algn="l"/>
              </a:tabLst>
            </a:pPr>
            <a:r>
              <a:rPr lang="en-US" sz="1650" b="0" u="none" strike="noStrike">
                <a:solidFill>
                  <a:srgbClr val="111613"/>
                </a:solidFill>
                <a:effectLst/>
                <a:uFillTx/>
                <a:latin typeface="Arial"/>
                <a:ea typeface="Arial"/>
              </a:rPr>
              <a:t>Water</a:t>
            </a:r>
            <a:endParaRPr lang="fr-FR" sz="1650" b="0" u="none" strike="noStrike">
              <a:solidFill>
                <a:srgbClr val="000000"/>
              </a:solidFill>
              <a:effectLst/>
              <a:uFillTx/>
              <a:latin typeface="Arial"/>
            </a:endParaRPr>
          </a:p>
        </p:txBody>
      </p:sp>
      <p:sp>
        <p:nvSpPr>
          <p:cNvPr id="76" name="Shape 31"/>
          <p:cNvSpPr/>
          <p:nvPr/>
        </p:nvSpPr>
        <p:spPr>
          <a:xfrm>
            <a:off x="6621120" y="4436640"/>
            <a:ext cx="35586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77" name="Text 32"/>
          <p:cNvSpPr/>
          <p:nvPr/>
        </p:nvSpPr>
        <p:spPr>
          <a:xfrm>
            <a:off x="4882320" y="4012200"/>
            <a:ext cx="247032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m³</a:t>
            </a:r>
            <a:endParaRPr lang="fr-FR" sz="1500" b="0" u="none" strike="noStrike">
              <a:solidFill>
                <a:srgbClr val="000000"/>
              </a:solidFill>
              <a:effectLst/>
              <a:uFillTx/>
              <a:latin typeface="Arial"/>
            </a:endParaRPr>
          </a:p>
        </p:txBody>
      </p:sp>
      <p:sp>
        <p:nvSpPr>
          <p:cNvPr id="78" name="Shape 33"/>
          <p:cNvSpPr/>
          <p:nvPr/>
        </p:nvSpPr>
        <p:spPr>
          <a:xfrm>
            <a:off x="10180440" y="4436640"/>
            <a:ext cx="951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79" name="Text 34"/>
          <p:cNvSpPr/>
          <p:nvPr/>
        </p:nvSpPr>
        <p:spPr>
          <a:xfrm>
            <a:off x="7035480" y="4012200"/>
            <a:ext cx="612720" cy="34740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350" b="1" u="none" spc="108" strike="noStrike">
                <a:solidFill>
                  <a:srgbClr val="1F3B2D"/>
                </a:solidFill>
                <a:effectLst/>
                <a:uFillTx/>
                <a:latin typeface="Courier New"/>
                <a:ea typeface="Courier New"/>
              </a:rPr>
              <a:t>A</a:t>
            </a:r>
            <a:endParaRPr lang="fr-FR" sz="1350" b="0" u="none" strike="noStrike">
              <a:solidFill>
                <a:srgbClr val="000000"/>
              </a:solidFill>
              <a:effectLst/>
              <a:uFillTx/>
              <a:latin typeface="Arial"/>
            </a:endParaRPr>
          </a:p>
        </p:txBody>
      </p:sp>
      <p:sp>
        <p:nvSpPr>
          <p:cNvPr id="80" name="Shape 35"/>
          <p:cNvSpPr/>
          <p:nvPr/>
        </p:nvSpPr>
        <p:spPr>
          <a:xfrm>
            <a:off x="11133000" y="443664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81" name="Text 36"/>
          <p:cNvSpPr/>
          <p:nvPr/>
        </p:nvSpPr>
        <p:spPr>
          <a:xfrm>
            <a:off x="7832880" y="4012200"/>
            <a:ext cx="3915000" cy="347400"/>
          </a:xfrm>
          <a:prstGeom prst="rect">
            <a:avLst/>
          </a:prstGeom>
          <a:noFill/>
          <a:ln w="0">
            <a:noFill/>
          </a:ln>
        </p:spPr>
        <p:style>
          <a:lnRef idx="0"/>
          <a:fillRef idx="0"/>
          <a:effectRef idx="0"/>
          <a:fontRef idx="minor"/>
        </p:style>
        <p:txBody>
          <a:bodyPr lIns="25560" tIns="25560" rIns="25560" bIns="25560" anchor="ctr">
            <a:normAutofit fontScale="85000" lnSpcReduction="9999"/>
          </a:bodyPr>
          <a:p>
            <a:pPr defTabSz="914400">
              <a:lnSpc>
                <a:spcPct val="148000"/>
              </a:lnSpc>
              <a:tabLst>
                <a:tab pos="0" algn="l"/>
              </a:tabLst>
            </a:pPr>
            <a:r>
              <a:rPr lang="en-US" sz="1650" b="0" u="none" strike="noStrike">
                <a:solidFill>
                  <a:srgbClr val="3A403B"/>
                </a:solidFill>
                <a:effectLst/>
                <a:uFillTx/>
                <a:latin typeface="Arial"/>
                <a:ea typeface="Arial"/>
              </a:rPr>
              <a:t>Utility invoices, metered abstraction</a:t>
            </a:r>
            <a:endParaRPr lang="fr-FR" sz="1650" b="0" u="none" strike="noStrike">
              <a:solidFill>
                <a:srgbClr val="000000"/>
              </a:solidFill>
              <a:effectLst/>
              <a:uFillTx/>
              <a:latin typeface="Arial"/>
            </a:endParaRPr>
          </a:p>
        </p:txBody>
      </p:sp>
      <p:sp>
        <p:nvSpPr>
          <p:cNvPr id="82" name="Shape 37"/>
          <p:cNvSpPr/>
          <p:nvPr/>
        </p:nvSpPr>
        <p:spPr>
          <a:xfrm>
            <a:off x="875880" y="4980240"/>
            <a:ext cx="761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83" name="Text 38"/>
          <p:cNvSpPr/>
          <p:nvPr/>
        </p:nvSpPr>
        <p:spPr>
          <a:xfrm>
            <a:off x="1009440" y="4555800"/>
            <a:ext cx="57096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03</a:t>
            </a:r>
            <a:endParaRPr lang="fr-FR" sz="1500" b="0" u="none" strike="noStrike">
              <a:solidFill>
                <a:srgbClr val="000000"/>
              </a:solidFill>
              <a:effectLst/>
              <a:uFillTx/>
              <a:latin typeface="Arial"/>
            </a:endParaRPr>
          </a:p>
        </p:txBody>
      </p:sp>
      <p:sp>
        <p:nvSpPr>
          <p:cNvPr id="84" name="Shape 39"/>
          <p:cNvSpPr/>
          <p:nvPr/>
        </p:nvSpPr>
        <p:spPr>
          <a:xfrm>
            <a:off x="1638000" y="498024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pic>
        <p:nvPicPr>
          <p:cNvPr id="85" name="Image 3" descr="preencoded.png"/>
          <p:cNvPicPr/>
          <p:nvPr/>
        </p:nvPicPr>
        <p:blipFill>
          <a:blip r:embed="rId4">
            <a:alphaModFix amt="85000"/>
          </a:blip>
          <a:stretch/>
        </p:blipFill>
        <p:spPr>
          <a:xfrm>
            <a:off x="1771200" y="4577400"/>
            <a:ext cx="266040" cy="266040"/>
          </a:xfrm>
          <a:prstGeom prst="rect">
            <a:avLst/>
          </a:prstGeom>
          <a:noFill/>
          <a:ln w="0">
            <a:noFill/>
          </a:ln>
        </p:spPr>
      </p:pic>
      <p:sp>
        <p:nvSpPr>
          <p:cNvPr id="86" name="Text 40"/>
          <p:cNvSpPr/>
          <p:nvPr/>
        </p:nvSpPr>
        <p:spPr>
          <a:xfrm>
            <a:off x="2152440" y="4585320"/>
            <a:ext cx="721440" cy="288360"/>
          </a:xfrm>
          <a:prstGeom prst="rect">
            <a:avLst/>
          </a:prstGeom>
          <a:noFill/>
          <a:ln w="0">
            <a:noFill/>
          </a:ln>
        </p:spPr>
        <p:style>
          <a:lnRef idx="0"/>
          <a:fillRef idx="0"/>
          <a:effectRef idx="0"/>
          <a:fontRef idx="minor"/>
        </p:style>
        <p:txBody>
          <a:bodyPr lIns="0" tIns="0" rIns="0" bIns="0" anchor="t">
            <a:normAutofit/>
          </a:bodyPr>
          <a:p>
            <a:pPr defTabSz="914400">
              <a:lnSpc>
                <a:spcPct val="100000"/>
              </a:lnSpc>
              <a:tabLst>
                <a:tab pos="0" algn="l"/>
              </a:tabLst>
            </a:pPr>
            <a:r>
              <a:rPr lang="en-US" sz="1650" b="0" u="none" strike="noStrike">
                <a:solidFill>
                  <a:srgbClr val="111613"/>
                </a:solidFill>
                <a:effectLst/>
                <a:uFillTx/>
                <a:latin typeface="Arial"/>
                <a:ea typeface="Arial"/>
              </a:rPr>
              <a:t>Energy</a:t>
            </a:r>
            <a:endParaRPr lang="fr-FR" sz="1650" b="0" u="none" strike="noStrike">
              <a:solidFill>
                <a:srgbClr val="000000"/>
              </a:solidFill>
              <a:effectLst/>
              <a:uFillTx/>
              <a:latin typeface="Arial"/>
            </a:endParaRPr>
          </a:p>
        </p:txBody>
      </p:sp>
      <p:sp>
        <p:nvSpPr>
          <p:cNvPr id="87" name="Shape 41"/>
          <p:cNvSpPr/>
          <p:nvPr/>
        </p:nvSpPr>
        <p:spPr>
          <a:xfrm>
            <a:off x="6621120" y="4980240"/>
            <a:ext cx="35586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88" name="Text 42"/>
          <p:cNvSpPr/>
          <p:nvPr/>
        </p:nvSpPr>
        <p:spPr>
          <a:xfrm>
            <a:off x="4882320" y="4555800"/>
            <a:ext cx="247032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kWh</a:t>
            </a:r>
            <a:endParaRPr lang="fr-FR" sz="1500" b="0" u="none" strike="noStrike">
              <a:solidFill>
                <a:srgbClr val="000000"/>
              </a:solidFill>
              <a:effectLst/>
              <a:uFillTx/>
              <a:latin typeface="Arial"/>
            </a:endParaRPr>
          </a:p>
        </p:txBody>
      </p:sp>
      <p:sp>
        <p:nvSpPr>
          <p:cNvPr id="89" name="Shape 43"/>
          <p:cNvSpPr/>
          <p:nvPr/>
        </p:nvSpPr>
        <p:spPr>
          <a:xfrm>
            <a:off x="10180440" y="4980240"/>
            <a:ext cx="951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90" name="Text 44"/>
          <p:cNvSpPr/>
          <p:nvPr/>
        </p:nvSpPr>
        <p:spPr>
          <a:xfrm>
            <a:off x="7035480" y="4555800"/>
            <a:ext cx="612720" cy="34740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350" b="1" u="none" spc="108" strike="noStrike">
                <a:solidFill>
                  <a:srgbClr val="1F3B2D"/>
                </a:solidFill>
                <a:effectLst/>
                <a:uFillTx/>
                <a:latin typeface="Courier New"/>
                <a:ea typeface="Courier New"/>
              </a:rPr>
              <a:t>A</a:t>
            </a:r>
            <a:endParaRPr lang="fr-FR" sz="1350" b="0" u="none" strike="noStrike">
              <a:solidFill>
                <a:srgbClr val="000000"/>
              </a:solidFill>
              <a:effectLst/>
              <a:uFillTx/>
              <a:latin typeface="Arial"/>
            </a:endParaRPr>
          </a:p>
        </p:txBody>
      </p:sp>
      <p:sp>
        <p:nvSpPr>
          <p:cNvPr id="91" name="Shape 45"/>
          <p:cNvSpPr/>
          <p:nvPr/>
        </p:nvSpPr>
        <p:spPr>
          <a:xfrm>
            <a:off x="11133000" y="498024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92" name="Text 46"/>
          <p:cNvSpPr/>
          <p:nvPr/>
        </p:nvSpPr>
        <p:spPr>
          <a:xfrm>
            <a:off x="7832880" y="4555800"/>
            <a:ext cx="3915000" cy="347400"/>
          </a:xfrm>
          <a:prstGeom prst="rect">
            <a:avLst/>
          </a:prstGeom>
          <a:noFill/>
          <a:ln w="0">
            <a:noFill/>
          </a:ln>
        </p:spPr>
        <p:style>
          <a:lnRef idx="0"/>
          <a:fillRef idx="0"/>
          <a:effectRef idx="0"/>
          <a:fontRef idx="minor"/>
        </p:style>
        <p:txBody>
          <a:bodyPr lIns="25560" tIns="25560" rIns="25560" bIns="25560" anchor="ctr">
            <a:normAutofit fontScale="85000" lnSpcReduction="9999"/>
          </a:bodyPr>
          <a:p>
            <a:pPr defTabSz="914400">
              <a:lnSpc>
                <a:spcPct val="148000"/>
              </a:lnSpc>
              <a:tabLst>
                <a:tab pos="0" algn="l"/>
              </a:tabLst>
            </a:pPr>
            <a:r>
              <a:rPr lang="en-US" sz="1650" b="0" u="none" strike="noStrike">
                <a:solidFill>
                  <a:srgbClr val="3A403B"/>
                </a:solidFill>
                <a:effectLst/>
                <a:uFillTx/>
                <a:latin typeface="Arial"/>
                <a:ea typeface="Arial"/>
              </a:rPr>
              <a:t>Utility invoices</a:t>
            </a:r>
            <a:endParaRPr lang="fr-FR" sz="1650" b="0" u="none" strike="noStrike">
              <a:solidFill>
                <a:srgbClr val="000000"/>
              </a:solidFill>
              <a:effectLst/>
              <a:uFillTx/>
              <a:latin typeface="Arial"/>
            </a:endParaRPr>
          </a:p>
        </p:txBody>
      </p:sp>
      <p:sp>
        <p:nvSpPr>
          <p:cNvPr id="93" name="Shape 47"/>
          <p:cNvSpPr/>
          <p:nvPr/>
        </p:nvSpPr>
        <p:spPr>
          <a:xfrm>
            <a:off x="875880" y="5524200"/>
            <a:ext cx="761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94" name="Text 48"/>
          <p:cNvSpPr/>
          <p:nvPr/>
        </p:nvSpPr>
        <p:spPr>
          <a:xfrm>
            <a:off x="1009440" y="5099400"/>
            <a:ext cx="57096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04</a:t>
            </a:r>
            <a:endParaRPr lang="fr-FR" sz="1500" b="0" u="none" strike="noStrike">
              <a:solidFill>
                <a:srgbClr val="000000"/>
              </a:solidFill>
              <a:effectLst/>
              <a:uFillTx/>
              <a:latin typeface="Arial"/>
            </a:endParaRPr>
          </a:p>
        </p:txBody>
      </p:sp>
      <p:sp>
        <p:nvSpPr>
          <p:cNvPr id="95" name="Shape 49"/>
          <p:cNvSpPr/>
          <p:nvPr/>
        </p:nvSpPr>
        <p:spPr>
          <a:xfrm>
            <a:off x="1638000" y="552420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pic>
        <p:nvPicPr>
          <p:cNvPr id="96" name="Image 4" descr="preencoded.png"/>
          <p:cNvPicPr/>
          <p:nvPr/>
        </p:nvPicPr>
        <p:blipFill>
          <a:blip r:embed="rId5">
            <a:alphaModFix amt="85000"/>
          </a:blip>
          <a:stretch/>
        </p:blipFill>
        <p:spPr>
          <a:xfrm>
            <a:off x="1771200" y="5121360"/>
            <a:ext cx="266040" cy="266040"/>
          </a:xfrm>
          <a:prstGeom prst="rect">
            <a:avLst/>
          </a:prstGeom>
          <a:noFill/>
          <a:ln w="0">
            <a:noFill/>
          </a:ln>
        </p:spPr>
      </p:pic>
      <p:sp>
        <p:nvSpPr>
          <p:cNvPr id="97" name="Text 50"/>
          <p:cNvSpPr/>
          <p:nvPr/>
        </p:nvSpPr>
        <p:spPr>
          <a:xfrm>
            <a:off x="2152440" y="5128920"/>
            <a:ext cx="980280" cy="288360"/>
          </a:xfrm>
          <a:prstGeom prst="rect">
            <a:avLst/>
          </a:prstGeom>
          <a:noFill/>
          <a:ln w="0">
            <a:noFill/>
          </a:ln>
        </p:spPr>
        <p:style>
          <a:lnRef idx="0"/>
          <a:fillRef idx="0"/>
          <a:effectRef idx="0"/>
          <a:fontRef idx="minor"/>
        </p:style>
        <p:txBody>
          <a:bodyPr lIns="0" tIns="0" rIns="0" bIns="0" anchor="t">
            <a:normAutofit/>
          </a:bodyPr>
          <a:p>
            <a:pPr defTabSz="914400">
              <a:lnSpc>
                <a:spcPct val="100000"/>
              </a:lnSpc>
              <a:tabLst>
                <a:tab pos="0" algn="l"/>
              </a:tabLst>
            </a:pPr>
            <a:r>
              <a:rPr lang="en-US" sz="1650" b="0" u="none" strike="noStrike">
                <a:solidFill>
                  <a:srgbClr val="111613"/>
                </a:solidFill>
                <a:effectLst/>
                <a:uFillTx/>
                <a:latin typeface="Arial"/>
                <a:ea typeface="Arial"/>
              </a:rPr>
              <a:t>Fossil fuel</a:t>
            </a:r>
            <a:endParaRPr lang="fr-FR" sz="1650" b="0" u="none" strike="noStrike">
              <a:solidFill>
                <a:srgbClr val="000000"/>
              </a:solidFill>
              <a:effectLst/>
              <a:uFillTx/>
              <a:latin typeface="Arial"/>
            </a:endParaRPr>
          </a:p>
        </p:txBody>
      </p:sp>
      <p:sp>
        <p:nvSpPr>
          <p:cNvPr id="98" name="Shape 51"/>
          <p:cNvSpPr/>
          <p:nvPr/>
        </p:nvSpPr>
        <p:spPr>
          <a:xfrm>
            <a:off x="6621120" y="5524200"/>
            <a:ext cx="35586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99" name="Text 52"/>
          <p:cNvSpPr/>
          <p:nvPr/>
        </p:nvSpPr>
        <p:spPr>
          <a:xfrm>
            <a:off x="4882320" y="5099400"/>
            <a:ext cx="247032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m³ @ 15 °C</a:t>
            </a:r>
            <a:endParaRPr lang="fr-FR" sz="1500" b="0" u="none" strike="noStrike">
              <a:solidFill>
                <a:srgbClr val="000000"/>
              </a:solidFill>
              <a:effectLst/>
              <a:uFillTx/>
              <a:latin typeface="Arial"/>
            </a:endParaRPr>
          </a:p>
        </p:txBody>
      </p:sp>
      <p:sp>
        <p:nvSpPr>
          <p:cNvPr id="100" name="Shape 53"/>
          <p:cNvSpPr/>
          <p:nvPr/>
        </p:nvSpPr>
        <p:spPr>
          <a:xfrm>
            <a:off x="10180440" y="5524200"/>
            <a:ext cx="951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01" name="Text 54"/>
          <p:cNvSpPr/>
          <p:nvPr/>
        </p:nvSpPr>
        <p:spPr>
          <a:xfrm>
            <a:off x="7035480" y="5099400"/>
            <a:ext cx="612720" cy="34740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350" b="1" u="none" spc="108" strike="noStrike">
                <a:solidFill>
                  <a:srgbClr val="1F3B2D"/>
                </a:solidFill>
                <a:effectLst/>
                <a:uFillTx/>
                <a:latin typeface="Courier New"/>
                <a:ea typeface="Courier New"/>
              </a:rPr>
              <a:t>A</a:t>
            </a:r>
            <a:endParaRPr lang="fr-FR" sz="1350" b="0" u="none" strike="noStrike">
              <a:solidFill>
                <a:srgbClr val="000000"/>
              </a:solidFill>
              <a:effectLst/>
              <a:uFillTx/>
              <a:latin typeface="Arial"/>
            </a:endParaRPr>
          </a:p>
        </p:txBody>
      </p:sp>
      <p:sp>
        <p:nvSpPr>
          <p:cNvPr id="102" name="Shape 55"/>
          <p:cNvSpPr/>
          <p:nvPr/>
        </p:nvSpPr>
        <p:spPr>
          <a:xfrm>
            <a:off x="11133000" y="552420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03" name="Text 56"/>
          <p:cNvSpPr/>
          <p:nvPr/>
        </p:nvSpPr>
        <p:spPr>
          <a:xfrm>
            <a:off x="7832880" y="5099400"/>
            <a:ext cx="3915000" cy="347400"/>
          </a:xfrm>
          <a:prstGeom prst="rect">
            <a:avLst/>
          </a:prstGeom>
          <a:noFill/>
          <a:ln w="0">
            <a:noFill/>
          </a:ln>
        </p:spPr>
        <p:style>
          <a:lnRef idx="0"/>
          <a:fillRef idx="0"/>
          <a:effectRef idx="0"/>
          <a:fontRef idx="minor"/>
        </p:style>
        <p:txBody>
          <a:bodyPr lIns="25560" tIns="25560" rIns="25560" bIns="25560" anchor="ctr">
            <a:normAutofit fontScale="85000" lnSpcReduction="9999"/>
          </a:bodyPr>
          <a:p>
            <a:pPr defTabSz="914400">
              <a:lnSpc>
                <a:spcPct val="148000"/>
              </a:lnSpc>
              <a:tabLst>
                <a:tab pos="0" algn="l"/>
              </a:tabLst>
            </a:pPr>
            <a:r>
              <a:rPr lang="en-US" sz="1650" b="0" u="none" strike="noStrike">
                <a:solidFill>
                  <a:srgbClr val="3A403B"/>
                </a:solidFill>
                <a:effectLst/>
                <a:uFillTx/>
                <a:latin typeface="Arial"/>
                <a:ea typeface="Arial"/>
              </a:rPr>
              <a:t>Purchase receipts, fleet logs</a:t>
            </a:r>
            <a:endParaRPr lang="fr-FR" sz="1650" b="0" u="none" strike="noStrike">
              <a:solidFill>
                <a:srgbClr val="000000"/>
              </a:solidFill>
              <a:effectLst/>
              <a:uFillTx/>
              <a:latin typeface="Arial"/>
            </a:endParaRPr>
          </a:p>
        </p:txBody>
      </p:sp>
      <p:sp>
        <p:nvSpPr>
          <p:cNvPr id="104" name="Shape 57"/>
          <p:cNvSpPr/>
          <p:nvPr/>
        </p:nvSpPr>
        <p:spPr>
          <a:xfrm>
            <a:off x="875880" y="6067800"/>
            <a:ext cx="761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05" name="Text 58"/>
          <p:cNvSpPr/>
          <p:nvPr/>
        </p:nvSpPr>
        <p:spPr>
          <a:xfrm>
            <a:off x="1009440" y="5643360"/>
            <a:ext cx="57096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05</a:t>
            </a:r>
            <a:endParaRPr lang="fr-FR" sz="1500" b="0" u="none" strike="noStrike">
              <a:solidFill>
                <a:srgbClr val="000000"/>
              </a:solidFill>
              <a:effectLst/>
              <a:uFillTx/>
              <a:latin typeface="Arial"/>
            </a:endParaRPr>
          </a:p>
        </p:txBody>
      </p:sp>
      <p:sp>
        <p:nvSpPr>
          <p:cNvPr id="106" name="Shape 59"/>
          <p:cNvSpPr/>
          <p:nvPr/>
        </p:nvSpPr>
        <p:spPr>
          <a:xfrm>
            <a:off x="1638000" y="606780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pic>
        <p:nvPicPr>
          <p:cNvPr id="107" name="Image 5" descr="preencoded.png"/>
          <p:cNvPicPr/>
          <p:nvPr/>
        </p:nvPicPr>
        <p:blipFill>
          <a:blip r:embed="rId6">
            <a:alphaModFix amt="85000"/>
          </a:blip>
          <a:stretch/>
        </p:blipFill>
        <p:spPr>
          <a:xfrm>
            <a:off x="1771200" y="5664960"/>
            <a:ext cx="266040" cy="266040"/>
          </a:xfrm>
          <a:prstGeom prst="rect">
            <a:avLst/>
          </a:prstGeom>
          <a:noFill/>
          <a:ln w="0">
            <a:noFill/>
          </a:ln>
        </p:spPr>
      </p:pic>
      <p:sp>
        <p:nvSpPr>
          <p:cNvPr id="108" name="Text 60"/>
          <p:cNvSpPr/>
          <p:nvPr/>
        </p:nvSpPr>
        <p:spPr>
          <a:xfrm>
            <a:off x="2152440" y="5672880"/>
            <a:ext cx="795600" cy="288360"/>
          </a:xfrm>
          <a:prstGeom prst="rect">
            <a:avLst/>
          </a:prstGeom>
          <a:noFill/>
          <a:ln w="0">
            <a:noFill/>
          </a:ln>
        </p:spPr>
        <p:style>
          <a:lnRef idx="0"/>
          <a:fillRef idx="0"/>
          <a:effectRef idx="0"/>
          <a:fontRef idx="minor"/>
        </p:style>
        <p:txBody>
          <a:bodyPr lIns="0" tIns="0" rIns="0" bIns="0" anchor="t">
            <a:normAutofit/>
          </a:bodyPr>
          <a:p>
            <a:pPr defTabSz="914400">
              <a:lnSpc>
                <a:spcPct val="100000"/>
              </a:lnSpc>
              <a:tabLst>
                <a:tab pos="0" algn="l"/>
              </a:tabLst>
            </a:pPr>
            <a:r>
              <a:rPr lang="en-US" sz="1650" b="0" u="none" strike="noStrike">
                <a:solidFill>
                  <a:srgbClr val="111613"/>
                </a:solidFill>
                <a:effectLst/>
                <a:uFillTx/>
                <a:latin typeface="Arial"/>
                <a:ea typeface="Arial"/>
              </a:rPr>
              <a:t>Surface</a:t>
            </a:r>
            <a:endParaRPr lang="fr-FR" sz="1650" b="0" u="none" strike="noStrike">
              <a:solidFill>
                <a:srgbClr val="000000"/>
              </a:solidFill>
              <a:effectLst/>
              <a:uFillTx/>
              <a:latin typeface="Arial"/>
            </a:endParaRPr>
          </a:p>
        </p:txBody>
      </p:sp>
      <p:sp>
        <p:nvSpPr>
          <p:cNvPr id="109" name="Shape 61"/>
          <p:cNvSpPr/>
          <p:nvPr/>
        </p:nvSpPr>
        <p:spPr>
          <a:xfrm>
            <a:off x="6621120" y="6067800"/>
            <a:ext cx="35586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10" name="Text 62"/>
          <p:cNvSpPr/>
          <p:nvPr/>
        </p:nvSpPr>
        <p:spPr>
          <a:xfrm>
            <a:off x="4882320" y="5643360"/>
            <a:ext cx="247032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m²·day</a:t>
            </a:r>
            <a:endParaRPr lang="fr-FR" sz="1500" b="0" u="none" strike="noStrike">
              <a:solidFill>
                <a:srgbClr val="000000"/>
              </a:solidFill>
              <a:effectLst/>
              <a:uFillTx/>
              <a:latin typeface="Arial"/>
            </a:endParaRPr>
          </a:p>
        </p:txBody>
      </p:sp>
      <p:sp>
        <p:nvSpPr>
          <p:cNvPr id="111" name="Shape 63"/>
          <p:cNvSpPr/>
          <p:nvPr/>
        </p:nvSpPr>
        <p:spPr>
          <a:xfrm>
            <a:off x="10180440" y="6067800"/>
            <a:ext cx="951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12" name="Text 64"/>
          <p:cNvSpPr/>
          <p:nvPr/>
        </p:nvSpPr>
        <p:spPr>
          <a:xfrm>
            <a:off x="7035480" y="5643360"/>
            <a:ext cx="612720" cy="34740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350" b="1" u="none" spc="108" strike="noStrike">
                <a:solidFill>
                  <a:srgbClr val="1F3B2D"/>
                </a:solidFill>
                <a:effectLst/>
                <a:uFillTx/>
                <a:latin typeface="Courier New"/>
                <a:ea typeface="Courier New"/>
              </a:rPr>
              <a:t>A</a:t>
            </a:r>
            <a:endParaRPr lang="fr-FR" sz="1350" b="0" u="none" strike="noStrike">
              <a:solidFill>
                <a:srgbClr val="000000"/>
              </a:solidFill>
              <a:effectLst/>
              <a:uFillTx/>
              <a:latin typeface="Arial"/>
            </a:endParaRPr>
          </a:p>
        </p:txBody>
      </p:sp>
      <p:sp>
        <p:nvSpPr>
          <p:cNvPr id="113" name="Shape 65"/>
          <p:cNvSpPr/>
          <p:nvPr/>
        </p:nvSpPr>
        <p:spPr>
          <a:xfrm>
            <a:off x="11133000" y="606780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14" name="Text 66"/>
          <p:cNvSpPr/>
          <p:nvPr/>
        </p:nvSpPr>
        <p:spPr>
          <a:xfrm>
            <a:off x="7832880" y="5643360"/>
            <a:ext cx="3915000" cy="347400"/>
          </a:xfrm>
          <a:prstGeom prst="rect">
            <a:avLst/>
          </a:prstGeom>
          <a:noFill/>
          <a:ln w="0">
            <a:noFill/>
          </a:ln>
        </p:spPr>
        <p:style>
          <a:lnRef idx="0"/>
          <a:fillRef idx="0"/>
          <a:effectRef idx="0"/>
          <a:fontRef idx="minor"/>
        </p:style>
        <p:txBody>
          <a:bodyPr lIns="25560" tIns="25560" rIns="25560" bIns="25560" anchor="ctr">
            <a:normAutofit fontScale="85000" lnSpcReduction="9999"/>
          </a:bodyPr>
          <a:p>
            <a:pPr defTabSz="914400">
              <a:lnSpc>
                <a:spcPct val="148000"/>
              </a:lnSpc>
              <a:tabLst>
                <a:tab pos="0" algn="l"/>
              </a:tabLst>
            </a:pPr>
            <a:r>
              <a:rPr lang="en-US" sz="1650" b="0" u="none" strike="noStrike">
                <a:solidFill>
                  <a:srgbClr val="3A403B"/>
                </a:solidFill>
                <a:effectLst/>
                <a:uFillTx/>
                <a:latin typeface="Arial"/>
                <a:ea typeface="Arial"/>
              </a:rPr>
              <a:t>Land registries, lease contracts</a:t>
            </a:r>
            <a:endParaRPr lang="fr-FR" sz="1650" b="0" u="none" strike="noStrike">
              <a:solidFill>
                <a:srgbClr val="000000"/>
              </a:solidFill>
              <a:effectLst/>
              <a:uFillTx/>
              <a:latin typeface="Arial"/>
            </a:endParaRPr>
          </a:p>
        </p:txBody>
      </p:sp>
      <p:sp>
        <p:nvSpPr>
          <p:cNvPr id="115" name="Shape 67"/>
          <p:cNvSpPr/>
          <p:nvPr/>
        </p:nvSpPr>
        <p:spPr>
          <a:xfrm>
            <a:off x="875880" y="6611400"/>
            <a:ext cx="761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16" name="Text 68"/>
          <p:cNvSpPr/>
          <p:nvPr/>
        </p:nvSpPr>
        <p:spPr>
          <a:xfrm>
            <a:off x="1009440" y="6186960"/>
            <a:ext cx="57096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06</a:t>
            </a:r>
            <a:endParaRPr lang="fr-FR" sz="1500" b="0" u="none" strike="noStrike">
              <a:solidFill>
                <a:srgbClr val="000000"/>
              </a:solidFill>
              <a:effectLst/>
              <a:uFillTx/>
              <a:latin typeface="Arial"/>
            </a:endParaRPr>
          </a:p>
        </p:txBody>
      </p:sp>
      <p:sp>
        <p:nvSpPr>
          <p:cNvPr id="117" name="Shape 69"/>
          <p:cNvSpPr/>
          <p:nvPr/>
        </p:nvSpPr>
        <p:spPr>
          <a:xfrm>
            <a:off x="1638000" y="661140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pic>
        <p:nvPicPr>
          <p:cNvPr id="118" name="Image 6" descr="preencoded.png"/>
          <p:cNvPicPr/>
          <p:nvPr/>
        </p:nvPicPr>
        <p:blipFill>
          <a:blip r:embed="rId7">
            <a:alphaModFix amt="85000"/>
          </a:blip>
          <a:stretch/>
        </p:blipFill>
        <p:spPr>
          <a:xfrm>
            <a:off x="1771200" y="6208560"/>
            <a:ext cx="266040" cy="266040"/>
          </a:xfrm>
          <a:prstGeom prst="rect">
            <a:avLst/>
          </a:prstGeom>
          <a:noFill/>
          <a:ln w="0">
            <a:noFill/>
          </a:ln>
        </p:spPr>
      </p:pic>
      <p:sp>
        <p:nvSpPr>
          <p:cNvPr id="119" name="Text 70"/>
          <p:cNvSpPr/>
          <p:nvPr/>
        </p:nvSpPr>
        <p:spPr>
          <a:xfrm>
            <a:off x="2152440" y="6216480"/>
            <a:ext cx="2053440" cy="288360"/>
          </a:xfrm>
          <a:prstGeom prst="rect">
            <a:avLst/>
          </a:prstGeom>
          <a:noFill/>
          <a:ln w="0">
            <a:noFill/>
          </a:ln>
        </p:spPr>
        <p:style>
          <a:lnRef idx="0"/>
          <a:fillRef idx="0"/>
          <a:effectRef idx="0"/>
          <a:fontRef idx="minor"/>
        </p:style>
        <p:txBody>
          <a:bodyPr lIns="0" tIns="0" rIns="0" bIns="0" anchor="t">
            <a:normAutofit/>
          </a:bodyPr>
          <a:p>
            <a:pPr defTabSz="914400">
              <a:lnSpc>
                <a:spcPct val="100000"/>
              </a:lnSpc>
              <a:tabLst>
                <a:tab pos="0" algn="l"/>
              </a:tabLst>
            </a:pPr>
            <a:r>
              <a:rPr lang="en-US" sz="1650" b="0" u="none" strike="noStrike">
                <a:solidFill>
                  <a:srgbClr val="111613"/>
                </a:solidFill>
                <a:effectLst/>
                <a:uFillTx/>
                <a:latin typeface="Arial"/>
                <a:ea typeface="Arial"/>
              </a:rPr>
              <a:t>Renewable resources</a:t>
            </a:r>
            <a:endParaRPr lang="fr-FR" sz="1650" b="0" u="none" strike="noStrike">
              <a:solidFill>
                <a:srgbClr val="000000"/>
              </a:solidFill>
              <a:effectLst/>
              <a:uFillTx/>
              <a:latin typeface="Arial"/>
            </a:endParaRPr>
          </a:p>
        </p:txBody>
      </p:sp>
      <p:sp>
        <p:nvSpPr>
          <p:cNvPr id="120" name="Shape 71"/>
          <p:cNvSpPr/>
          <p:nvPr/>
        </p:nvSpPr>
        <p:spPr>
          <a:xfrm>
            <a:off x="6621120" y="6611400"/>
            <a:ext cx="35586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21" name="Text 72"/>
          <p:cNvSpPr/>
          <p:nvPr/>
        </p:nvSpPr>
        <p:spPr>
          <a:xfrm>
            <a:off x="4882320" y="6186960"/>
            <a:ext cx="247032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m³ or kg / class</a:t>
            </a:r>
            <a:endParaRPr lang="fr-FR" sz="1500" b="0" u="none" strike="noStrike">
              <a:solidFill>
                <a:srgbClr val="000000"/>
              </a:solidFill>
              <a:effectLst/>
              <a:uFillTx/>
              <a:latin typeface="Arial"/>
            </a:endParaRPr>
          </a:p>
        </p:txBody>
      </p:sp>
      <p:sp>
        <p:nvSpPr>
          <p:cNvPr id="122" name="Shape 73"/>
          <p:cNvSpPr/>
          <p:nvPr/>
        </p:nvSpPr>
        <p:spPr>
          <a:xfrm>
            <a:off x="10180440" y="6611400"/>
            <a:ext cx="951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23" name="Text 74"/>
          <p:cNvSpPr/>
          <p:nvPr/>
        </p:nvSpPr>
        <p:spPr>
          <a:xfrm>
            <a:off x="7035480" y="6186960"/>
            <a:ext cx="612720" cy="34740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350" b="1" u="none" spc="108" strike="noStrike">
                <a:solidFill>
                  <a:srgbClr val="B8864A"/>
                </a:solidFill>
                <a:effectLst/>
                <a:uFillTx/>
                <a:latin typeface="Courier New"/>
                <a:ea typeface="Courier New"/>
              </a:rPr>
              <a:t>B</a:t>
            </a:r>
            <a:endParaRPr lang="fr-FR" sz="1350" b="0" u="none" strike="noStrike">
              <a:solidFill>
                <a:srgbClr val="000000"/>
              </a:solidFill>
              <a:effectLst/>
              <a:uFillTx/>
              <a:latin typeface="Arial"/>
            </a:endParaRPr>
          </a:p>
        </p:txBody>
      </p:sp>
      <p:sp>
        <p:nvSpPr>
          <p:cNvPr id="124" name="Shape 75"/>
          <p:cNvSpPr/>
          <p:nvPr/>
        </p:nvSpPr>
        <p:spPr>
          <a:xfrm>
            <a:off x="11133000" y="661140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25" name="Text 76"/>
          <p:cNvSpPr/>
          <p:nvPr/>
        </p:nvSpPr>
        <p:spPr>
          <a:xfrm>
            <a:off x="7832880" y="6186960"/>
            <a:ext cx="3915000" cy="347400"/>
          </a:xfrm>
          <a:prstGeom prst="rect">
            <a:avLst/>
          </a:prstGeom>
          <a:noFill/>
          <a:ln w="0">
            <a:noFill/>
          </a:ln>
        </p:spPr>
        <p:style>
          <a:lnRef idx="0"/>
          <a:fillRef idx="0"/>
          <a:effectRef idx="0"/>
          <a:fontRef idx="minor"/>
        </p:style>
        <p:txBody>
          <a:bodyPr lIns="25560" tIns="25560" rIns="25560" bIns="25560" anchor="ctr">
            <a:normAutofit fontScale="85000" lnSpcReduction="9999"/>
          </a:bodyPr>
          <a:p>
            <a:pPr defTabSz="914400">
              <a:lnSpc>
                <a:spcPct val="148000"/>
              </a:lnSpc>
              <a:tabLst>
                <a:tab pos="0" algn="l"/>
              </a:tabLst>
            </a:pPr>
            <a:r>
              <a:rPr lang="en-US" sz="1650" b="0" u="none" strike="noStrike">
                <a:solidFill>
                  <a:srgbClr val="3A403B"/>
                </a:solidFill>
                <a:effectLst/>
                <a:uFillTx/>
                <a:latin typeface="Arial"/>
                <a:ea typeface="Arial"/>
              </a:rPr>
              <a:t>Invoices + LCI tables</a:t>
            </a:r>
            <a:endParaRPr lang="fr-FR" sz="1650" b="0" u="none" strike="noStrike">
              <a:solidFill>
                <a:srgbClr val="000000"/>
              </a:solidFill>
              <a:effectLst/>
              <a:uFillTx/>
              <a:latin typeface="Arial"/>
            </a:endParaRPr>
          </a:p>
        </p:txBody>
      </p:sp>
      <p:sp>
        <p:nvSpPr>
          <p:cNvPr id="126" name="Shape 77"/>
          <p:cNvSpPr/>
          <p:nvPr/>
        </p:nvSpPr>
        <p:spPr>
          <a:xfrm>
            <a:off x="875880" y="7155360"/>
            <a:ext cx="761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27" name="Text 78"/>
          <p:cNvSpPr/>
          <p:nvPr/>
        </p:nvSpPr>
        <p:spPr>
          <a:xfrm>
            <a:off x="1009440" y="6730560"/>
            <a:ext cx="57096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07</a:t>
            </a:r>
            <a:endParaRPr lang="fr-FR" sz="1500" b="0" u="none" strike="noStrike">
              <a:solidFill>
                <a:srgbClr val="000000"/>
              </a:solidFill>
              <a:effectLst/>
              <a:uFillTx/>
              <a:latin typeface="Arial"/>
            </a:endParaRPr>
          </a:p>
        </p:txBody>
      </p:sp>
      <p:sp>
        <p:nvSpPr>
          <p:cNvPr id="128" name="Shape 79"/>
          <p:cNvSpPr/>
          <p:nvPr/>
        </p:nvSpPr>
        <p:spPr>
          <a:xfrm>
            <a:off x="1638000" y="715536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pic>
        <p:nvPicPr>
          <p:cNvPr id="129" name="Image 7" descr="preencoded.png"/>
          <p:cNvPicPr/>
          <p:nvPr/>
        </p:nvPicPr>
        <p:blipFill>
          <a:blip r:embed="rId8">
            <a:alphaModFix amt="85000"/>
          </a:blip>
          <a:stretch/>
        </p:blipFill>
        <p:spPr>
          <a:xfrm>
            <a:off x="1771200" y="6752520"/>
            <a:ext cx="266040" cy="266040"/>
          </a:xfrm>
          <a:prstGeom prst="rect">
            <a:avLst/>
          </a:prstGeom>
          <a:noFill/>
          <a:ln w="0">
            <a:noFill/>
          </a:ln>
        </p:spPr>
      </p:pic>
      <p:sp>
        <p:nvSpPr>
          <p:cNvPr id="130" name="Text 80"/>
          <p:cNvSpPr/>
          <p:nvPr/>
        </p:nvSpPr>
        <p:spPr>
          <a:xfrm>
            <a:off x="2152440" y="6760080"/>
            <a:ext cx="2466000" cy="288360"/>
          </a:xfrm>
          <a:prstGeom prst="rect">
            <a:avLst/>
          </a:prstGeom>
          <a:noFill/>
          <a:ln w="0">
            <a:noFill/>
          </a:ln>
        </p:spPr>
        <p:style>
          <a:lnRef idx="0"/>
          <a:fillRef idx="0"/>
          <a:effectRef idx="0"/>
          <a:fontRef idx="minor"/>
        </p:style>
        <p:txBody>
          <a:bodyPr lIns="0" tIns="0" rIns="0" bIns="0" anchor="t">
            <a:normAutofit/>
          </a:bodyPr>
          <a:p>
            <a:pPr defTabSz="914400">
              <a:lnSpc>
                <a:spcPct val="100000"/>
              </a:lnSpc>
              <a:tabLst>
                <a:tab pos="0" algn="l"/>
              </a:tabLst>
            </a:pPr>
            <a:r>
              <a:rPr lang="en-US" sz="1650" b="0" u="none" strike="noStrike">
                <a:solidFill>
                  <a:srgbClr val="111613"/>
                </a:solidFill>
                <a:effectLst/>
                <a:uFillTx/>
                <a:latin typeface="Arial"/>
                <a:ea typeface="Arial"/>
              </a:rPr>
              <a:t>Non-</a:t>
            </a:r>
            <a:r>
              <a:rPr lang="en-US" sz="1650" b="0" u="none" strike="noStrike">
                <a:solidFill>
                  <a:srgbClr val="111613"/>
                </a:solidFill>
                <a:effectLst/>
                <a:uFillTx/>
                <a:latin typeface="Arial"/>
                <a:ea typeface="Arial"/>
              </a:rPr>
              <a:t>renewable </a:t>
            </a:r>
            <a:r>
              <a:rPr lang="en-US" sz="1650" b="0" u="none" strike="noStrike">
                <a:solidFill>
                  <a:srgbClr val="111613"/>
                </a:solidFill>
                <a:effectLst/>
                <a:uFillTx/>
                <a:latin typeface="Arial"/>
                <a:ea typeface="Arial"/>
              </a:rPr>
              <a:t>resources</a:t>
            </a:r>
            <a:endParaRPr lang="fr-FR" sz="1650" b="0" u="none" strike="noStrike">
              <a:solidFill>
                <a:srgbClr val="000000"/>
              </a:solidFill>
              <a:effectLst/>
              <a:uFillTx/>
              <a:latin typeface="Arial"/>
            </a:endParaRPr>
          </a:p>
        </p:txBody>
      </p:sp>
      <p:sp>
        <p:nvSpPr>
          <p:cNvPr id="131" name="Shape 81"/>
          <p:cNvSpPr/>
          <p:nvPr/>
        </p:nvSpPr>
        <p:spPr>
          <a:xfrm>
            <a:off x="6621120" y="7155360"/>
            <a:ext cx="35586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32" name="Text 82"/>
          <p:cNvSpPr/>
          <p:nvPr/>
        </p:nvSpPr>
        <p:spPr>
          <a:xfrm>
            <a:off x="4882320" y="6730560"/>
            <a:ext cx="247032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m³ or kg / class</a:t>
            </a:r>
            <a:endParaRPr lang="fr-FR" sz="1500" b="0" u="none" strike="noStrike">
              <a:solidFill>
                <a:srgbClr val="000000"/>
              </a:solidFill>
              <a:effectLst/>
              <a:uFillTx/>
              <a:latin typeface="Arial"/>
            </a:endParaRPr>
          </a:p>
        </p:txBody>
      </p:sp>
      <p:sp>
        <p:nvSpPr>
          <p:cNvPr id="133" name="Shape 83"/>
          <p:cNvSpPr/>
          <p:nvPr/>
        </p:nvSpPr>
        <p:spPr>
          <a:xfrm>
            <a:off x="10180440" y="7155360"/>
            <a:ext cx="951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34" name="Text 84"/>
          <p:cNvSpPr/>
          <p:nvPr/>
        </p:nvSpPr>
        <p:spPr>
          <a:xfrm>
            <a:off x="7035480" y="6730560"/>
            <a:ext cx="612720" cy="34740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350" b="1" u="none" spc="108" strike="noStrike">
                <a:solidFill>
                  <a:srgbClr val="B8864A"/>
                </a:solidFill>
                <a:effectLst/>
                <a:uFillTx/>
                <a:latin typeface="Courier New"/>
                <a:ea typeface="Courier New"/>
              </a:rPr>
              <a:t>B</a:t>
            </a:r>
            <a:endParaRPr lang="fr-FR" sz="1350" b="0" u="none" strike="noStrike">
              <a:solidFill>
                <a:srgbClr val="000000"/>
              </a:solidFill>
              <a:effectLst/>
              <a:uFillTx/>
              <a:latin typeface="Arial"/>
            </a:endParaRPr>
          </a:p>
        </p:txBody>
      </p:sp>
      <p:sp>
        <p:nvSpPr>
          <p:cNvPr id="135" name="Shape 85"/>
          <p:cNvSpPr/>
          <p:nvPr/>
        </p:nvSpPr>
        <p:spPr>
          <a:xfrm>
            <a:off x="11133000" y="715536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36" name="Text 86"/>
          <p:cNvSpPr/>
          <p:nvPr/>
        </p:nvSpPr>
        <p:spPr>
          <a:xfrm>
            <a:off x="7832880" y="6730560"/>
            <a:ext cx="3915000" cy="347400"/>
          </a:xfrm>
          <a:prstGeom prst="rect">
            <a:avLst/>
          </a:prstGeom>
          <a:noFill/>
          <a:ln w="0">
            <a:noFill/>
          </a:ln>
        </p:spPr>
        <p:style>
          <a:lnRef idx="0"/>
          <a:fillRef idx="0"/>
          <a:effectRef idx="0"/>
          <a:fontRef idx="minor"/>
        </p:style>
        <p:txBody>
          <a:bodyPr lIns="25560" tIns="25560" rIns="25560" bIns="25560" anchor="ctr">
            <a:normAutofit fontScale="85000" lnSpcReduction="9999"/>
          </a:bodyPr>
          <a:p>
            <a:pPr defTabSz="914400">
              <a:lnSpc>
                <a:spcPct val="148000"/>
              </a:lnSpc>
              <a:tabLst>
                <a:tab pos="0" algn="l"/>
              </a:tabLst>
            </a:pPr>
            <a:r>
              <a:rPr lang="en-US" sz="1650" b="0" u="none" strike="noStrike">
                <a:solidFill>
                  <a:srgbClr val="3A403B"/>
                </a:solidFill>
                <a:effectLst/>
                <a:uFillTx/>
                <a:latin typeface="Arial"/>
                <a:ea typeface="Arial"/>
              </a:rPr>
              <a:t>Invoices + LCI tables</a:t>
            </a:r>
            <a:endParaRPr lang="fr-FR" sz="1650" b="0" u="none" strike="noStrike">
              <a:solidFill>
                <a:srgbClr val="000000"/>
              </a:solidFill>
              <a:effectLst/>
              <a:uFillTx/>
              <a:latin typeface="Arial"/>
            </a:endParaRPr>
          </a:p>
        </p:txBody>
      </p:sp>
      <p:sp>
        <p:nvSpPr>
          <p:cNvPr id="137" name="Shape 87"/>
          <p:cNvSpPr/>
          <p:nvPr/>
        </p:nvSpPr>
        <p:spPr>
          <a:xfrm>
            <a:off x="875880" y="7698960"/>
            <a:ext cx="761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38" name="Text 88"/>
          <p:cNvSpPr/>
          <p:nvPr/>
        </p:nvSpPr>
        <p:spPr>
          <a:xfrm>
            <a:off x="1009440" y="7274520"/>
            <a:ext cx="57096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08</a:t>
            </a:r>
            <a:endParaRPr lang="fr-FR" sz="1500" b="0" u="none" strike="noStrike">
              <a:solidFill>
                <a:srgbClr val="000000"/>
              </a:solidFill>
              <a:effectLst/>
              <a:uFillTx/>
              <a:latin typeface="Arial"/>
            </a:endParaRPr>
          </a:p>
        </p:txBody>
      </p:sp>
      <p:sp>
        <p:nvSpPr>
          <p:cNvPr id="139" name="Shape 89"/>
          <p:cNvSpPr/>
          <p:nvPr/>
        </p:nvSpPr>
        <p:spPr>
          <a:xfrm>
            <a:off x="1638000" y="769896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pic>
        <p:nvPicPr>
          <p:cNvPr id="140" name="Image 8" descr="preencoded.png"/>
          <p:cNvPicPr/>
          <p:nvPr/>
        </p:nvPicPr>
        <p:blipFill>
          <a:blip r:embed="rId9">
            <a:alphaModFix amt="85000"/>
          </a:blip>
          <a:stretch/>
        </p:blipFill>
        <p:spPr>
          <a:xfrm>
            <a:off x="1771200" y="7296120"/>
            <a:ext cx="266040" cy="266040"/>
          </a:xfrm>
          <a:prstGeom prst="rect">
            <a:avLst/>
          </a:prstGeom>
          <a:noFill/>
          <a:ln w="0">
            <a:noFill/>
          </a:ln>
        </p:spPr>
      </p:pic>
      <p:sp>
        <p:nvSpPr>
          <p:cNvPr id="141" name="Text 90"/>
          <p:cNvSpPr/>
          <p:nvPr/>
        </p:nvSpPr>
        <p:spPr>
          <a:xfrm>
            <a:off x="2152440" y="7304040"/>
            <a:ext cx="657360" cy="288360"/>
          </a:xfrm>
          <a:prstGeom prst="rect">
            <a:avLst/>
          </a:prstGeom>
          <a:noFill/>
          <a:ln w="0">
            <a:noFill/>
          </a:ln>
        </p:spPr>
        <p:style>
          <a:lnRef idx="0"/>
          <a:fillRef idx="0"/>
          <a:effectRef idx="0"/>
          <a:fontRef idx="minor"/>
        </p:style>
        <p:txBody>
          <a:bodyPr lIns="0" tIns="0" rIns="0" bIns="0" anchor="t">
            <a:normAutofit/>
          </a:bodyPr>
          <a:p>
            <a:pPr defTabSz="914400">
              <a:lnSpc>
                <a:spcPct val="100000"/>
              </a:lnSpc>
              <a:tabLst>
                <a:tab pos="0" algn="l"/>
              </a:tabLst>
            </a:pPr>
            <a:r>
              <a:rPr lang="en-US" sz="1650" b="0" u="none" strike="noStrike">
                <a:solidFill>
                  <a:srgbClr val="111613"/>
                </a:solidFill>
                <a:effectLst/>
                <a:uFillTx/>
                <a:latin typeface="Arial"/>
                <a:ea typeface="Arial"/>
              </a:rPr>
              <a:t>Waste</a:t>
            </a:r>
            <a:endParaRPr lang="fr-FR" sz="1650" b="0" u="none" strike="noStrike">
              <a:solidFill>
                <a:srgbClr val="000000"/>
              </a:solidFill>
              <a:effectLst/>
              <a:uFillTx/>
              <a:latin typeface="Arial"/>
            </a:endParaRPr>
          </a:p>
        </p:txBody>
      </p:sp>
      <p:sp>
        <p:nvSpPr>
          <p:cNvPr id="142" name="Shape 91"/>
          <p:cNvSpPr/>
          <p:nvPr/>
        </p:nvSpPr>
        <p:spPr>
          <a:xfrm>
            <a:off x="6621120" y="7698960"/>
            <a:ext cx="35586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43" name="Text 92"/>
          <p:cNvSpPr/>
          <p:nvPr/>
        </p:nvSpPr>
        <p:spPr>
          <a:xfrm>
            <a:off x="4882320" y="7274520"/>
            <a:ext cx="247032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m³ or kg / class</a:t>
            </a:r>
            <a:endParaRPr lang="fr-FR" sz="1500" b="0" u="none" strike="noStrike">
              <a:solidFill>
                <a:srgbClr val="000000"/>
              </a:solidFill>
              <a:effectLst/>
              <a:uFillTx/>
              <a:latin typeface="Arial"/>
            </a:endParaRPr>
          </a:p>
        </p:txBody>
      </p:sp>
      <p:sp>
        <p:nvSpPr>
          <p:cNvPr id="144" name="Shape 93"/>
          <p:cNvSpPr/>
          <p:nvPr/>
        </p:nvSpPr>
        <p:spPr>
          <a:xfrm>
            <a:off x="10180440" y="7698960"/>
            <a:ext cx="951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45" name="Text 94"/>
          <p:cNvSpPr/>
          <p:nvPr/>
        </p:nvSpPr>
        <p:spPr>
          <a:xfrm>
            <a:off x="7035480" y="7274520"/>
            <a:ext cx="612720" cy="34740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350" b="1" u="none" spc="108" strike="noStrike">
                <a:solidFill>
                  <a:srgbClr val="B43A28"/>
                </a:solidFill>
                <a:effectLst/>
                <a:uFillTx/>
                <a:latin typeface="Courier New"/>
                <a:ea typeface="Courier New"/>
              </a:rPr>
              <a:t>D</a:t>
            </a:r>
            <a:endParaRPr lang="fr-FR" sz="1350" b="0" u="none" strike="noStrike">
              <a:solidFill>
                <a:srgbClr val="000000"/>
              </a:solidFill>
              <a:effectLst/>
              <a:uFillTx/>
              <a:latin typeface="Arial"/>
            </a:endParaRPr>
          </a:p>
        </p:txBody>
      </p:sp>
      <p:sp>
        <p:nvSpPr>
          <p:cNvPr id="146" name="Shape 95"/>
          <p:cNvSpPr/>
          <p:nvPr/>
        </p:nvSpPr>
        <p:spPr>
          <a:xfrm>
            <a:off x="11133000" y="769896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47" name="Text 96"/>
          <p:cNvSpPr/>
          <p:nvPr/>
        </p:nvSpPr>
        <p:spPr>
          <a:xfrm>
            <a:off x="7832880" y="7274520"/>
            <a:ext cx="3915000" cy="347400"/>
          </a:xfrm>
          <a:prstGeom prst="rect">
            <a:avLst/>
          </a:prstGeom>
          <a:noFill/>
          <a:ln w="0">
            <a:noFill/>
          </a:ln>
        </p:spPr>
        <p:style>
          <a:lnRef idx="0"/>
          <a:fillRef idx="0"/>
          <a:effectRef idx="0"/>
          <a:fontRef idx="minor"/>
        </p:style>
        <p:txBody>
          <a:bodyPr lIns="25560" tIns="25560" rIns="25560" bIns="25560" anchor="ctr">
            <a:normAutofit fontScale="85000" lnSpcReduction="9999"/>
          </a:bodyPr>
          <a:p>
            <a:pPr defTabSz="914400">
              <a:lnSpc>
                <a:spcPct val="148000"/>
              </a:lnSpc>
              <a:tabLst>
                <a:tab pos="0" algn="l"/>
              </a:tabLst>
            </a:pPr>
            <a:r>
              <a:rPr lang="en-US" sz="1650" b="0" u="none" strike="noStrike">
                <a:solidFill>
                  <a:srgbClr val="3A403B"/>
                </a:solidFill>
                <a:effectLst/>
                <a:uFillTx/>
                <a:latin typeface="Arial"/>
                <a:ea typeface="Arial"/>
              </a:rPr>
              <a:t>Waste audits, regulatory declarations</a:t>
            </a:r>
            <a:endParaRPr lang="fr-FR" sz="1650" b="0" u="none" strike="noStrike">
              <a:solidFill>
                <a:srgbClr val="000000"/>
              </a:solidFill>
              <a:effectLst/>
              <a:uFillTx/>
              <a:latin typeface="Arial"/>
            </a:endParaRPr>
          </a:p>
        </p:txBody>
      </p:sp>
      <p:sp>
        <p:nvSpPr>
          <p:cNvPr id="148" name="Shape 97"/>
          <p:cNvSpPr/>
          <p:nvPr/>
        </p:nvSpPr>
        <p:spPr>
          <a:xfrm>
            <a:off x="875880" y="8242560"/>
            <a:ext cx="761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49" name="Text 98"/>
          <p:cNvSpPr/>
          <p:nvPr/>
        </p:nvSpPr>
        <p:spPr>
          <a:xfrm>
            <a:off x="1009440" y="7818120"/>
            <a:ext cx="57096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09</a:t>
            </a:r>
            <a:endParaRPr lang="fr-FR" sz="1500" b="0" u="none" strike="noStrike">
              <a:solidFill>
                <a:srgbClr val="000000"/>
              </a:solidFill>
              <a:effectLst/>
              <a:uFillTx/>
              <a:latin typeface="Arial"/>
            </a:endParaRPr>
          </a:p>
        </p:txBody>
      </p:sp>
      <p:sp>
        <p:nvSpPr>
          <p:cNvPr id="150" name="Shape 99"/>
          <p:cNvSpPr/>
          <p:nvPr/>
        </p:nvSpPr>
        <p:spPr>
          <a:xfrm>
            <a:off x="1638000" y="824256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pic>
        <p:nvPicPr>
          <p:cNvPr id="151" name="Image 9" descr="preencoded.png"/>
          <p:cNvPicPr/>
          <p:nvPr/>
        </p:nvPicPr>
        <p:blipFill>
          <a:blip r:embed="rId10">
            <a:alphaModFix amt="85000"/>
          </a:blip>
          <a:stretch/>
        </p:blipFill>
        <p:spPr>
          <a:xfrm>
            <a:off x="1771200" y="7839720"/>
            <a:ext cx="266040" cy="266040"/>
          </a:xfrm>
          <a:prstGeom prst="rect">
            <a:avLst/>
          </a:prstGeom>
          <a:noFill/>
          <a:ln w="0">
            <a:noFill/>
          </a:ln>
        </p:spPr>
      </p:pic>
      <p:sp>
        <p:nvSpPr>
          <p:cNvPr id="152" name="Text 100"/>
          <p:cNvSpPr/>
          <p:nvPr/>
        </p:nvSpPr>
        <p:spPr>
          <a:xfrm>
            <a:off x="2152440" y="7847640"/>
            <a:ext cx="986040" cy="288360"/>
          </a:xfrm>
          <a:prstGeom prst="rect">
            <a:avLst/>
          </a:prstGeom>
          <a:noFill/>
          <a:ln w="0">
            <a:noFill/>
          </a:ln>
        </p:spPr>
        <p:style>
          <a:lnRef idx="0"/>
          <a:fillRef idx="0"/>
          <a:effectRef idx="0"/>
          <a:fontRef idx="minor"/>
        </p:style>
        <p:txBody>
          <a:bodyPr lIns="0" tIns="0" rIns="0" bIns="0" anchor="t">
            <a:normAutofit/>
          </a:bodyPr>
          <a:p>
            <a:pPr defTabSz="914400">
              <a:lnSpc>
                <a:spcPct val="100000"/>
              </a:lnSpc>
              <a:tabLst>
                <a:tab pos="0" algn="l"/>
              </a:tabLst>
            </a:pPr>
            <a:r>
              <a:rPr lang="en-US" sz="1650" b="0" u="none" strike="noStrike">
                <a:solidFill>
                  <a:srgbClr val="111613"/>
                </a:solidFill>
                <a:effectLst/>
                <a:uFillTx/>
                <a:latin typeface="Arial"/>
                <a:ea typeface="Arial"/>
              </a:rPr>
              <a:t>Pollutants</a:t>
            </a:r>
            <a:endParaRPr lang="fr-FR" sz="1650" b="0" u="none" strike="noStrike">
              <a:solidFill>
                <a:srgbClr val="000000"/>
              </a:solidFill>
              <a:effectLst/>
              <a:uFillTx/>
              <a:latin typeface="Arial"/>
            </a:endParaRPr>
          </a:p>
        </p:txBody>
      </p:sp>
      <p:sp>
        <p:nvSpPr>
          <p:cNvPr id="153" name="Shape 101"/>
          <p:cNvSpPr/>
          <p:nvPr/>
        </p:nvSpPr>
        <p:spPr>
          <a:xfrm>
            <a:off x="6621120" y="8242560"/>
            <a:ext cx="35586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54" name="Text 102"/>
          <p:cNvSpPr/>
          <p:nvPr/>
        </p:nvSpPr>
        <p:spPr>
          <a:xfrm>
            <a:off x="4882320" y="7818120"/>
            <a:ext cx="247032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m³·tox or g / class</a:t>
            </a:r>
            <a:endParaRPr lang="fr-FR" sz="1500" b="0" u="none" strike="noStrike">
              <a:solidFill>
                <a:srgbClr val="000000"/>
              </a:solidFill>
              <a:effectLst/>
              <a:uFillTx/>
              <a:latin typeface="Arial"/>
            </a:endParaRPr>
          </a:p>
        </p:txBody>
      </p:sp>
      <p:sp>
        <p:nvSpPr>
          <p:cNvPr id="155" name="Shape 103"/>
          <p:cNvSpPr/>
          <p:nvPr/>
        </p:nvSpPr>
        <p:spPr>
          <a:xfrm>
            <a:off x="10180440" y="8242560"/>
            <a:ext cx="951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56" name="Text 104"/>
          <p:cNvSpPr/>
          <p:nvPr/>
        </p:nvSpPr>
        <p:spPr>
          <a:xfrm>
            <a:off x="7035480" y="7818120"/>
            <a:ext cx="612720" cy="34740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350" b="1" u="none" spc="108" strike="noStrike">
                <a:solidFill>
                  <a:srgbClr val="B43A28"/>
                </a:solidFill>
                <a:effectLst/>
                <a:uFillTx/>
                <a:latin typeface="Courier New"/>
                <a:ea typeface="Courier New"/>
              </a:rPr>
              <a:t>D</a:t>
            </a:r>
            <a:endParaRPr lang="fr-FR" sz="1350" b="0" u="none" strike="noStrike">
              <a:solidFill>
                <a:srgbClr val="000000"/>
              </a:solidFill>
              <a:effectLst/>
              <a:uFillTx/>
              <a:latin typeface="Arial"/>
            </a:endParaRPr>
          </a:p>
        </p:txBody>
      </p:sp>
      <p:sp>
        <p:nvSpPr>
          <p:cNvPr id="157" name="Shape 105"/>
          <p:cNvSpPr/>
          <p:nvPr/>
        </p:nvSpPr>
        <p:spPr>
          <a:xfrm>
            <a:off x="11133000" y="824256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58" name="Text 106"/>
          <p:cNvSpPr/>
          <p:nvPr/>
        </p:nvSpPr>
        <p:spPr>
          <a:xfrm>
            <a:off x="7832880" y="7818120"/>
            <a:ext cx="3915000" cy="347400"/>
          </a:xfrm>
          <a:prstGeom prst="rect">
            <a:avLst/>
          </a:prstGeom>
          <a:noFill/>
          <a:ln w="0">
            <a:noFill/>
          </a:ln>
        </p:spPr>
        <p:style>
          <a:lnRef idx="0"/>
          <a:fillRef idx="0"/>
          <a:effectRef idx="0"/>
          <a:fontRef idx="minor"/>
        </p:style>
        <p:txBody>
          <a:bodyPr lIns="25560" tIns="25560" rIns="25560" bIns="25560" anchor="ctr">
            <a:normAutofit fontScale="85000" lnSpcReduction="9999"/>
          </a:bodyPr>
          <a:p>
            <a:pPr defTabSz="914400">
              <a:lnSpc>
                <a:spcPct val="148000"/>
              </a:lnSpc>
              <a:tabLst>
                <a:tab pos="0" algn="l"/>
              </a:tabLst>
            </a:pPr>
            <a:r>
              <a:rPr lang="en-US" sz="1650" b="0" u="none" strike="noStrike">
                <a:solidFill>
                  <a:srgbClr val="3A403B"/>
                </a:solidFill>
                <a:effectLst/>
                <a:uFillTx/>
                <a:latin typeface="Arial"/>
                <a:ea typeface="Arial"/>
              </a:rPr>
              <a:t>Emission declarations, safety data sheets</a:t>
            </a:r>
            <a:endParaRPr lang="fr-FR" sz="1650" b="0" u="none" strike="noStrike">
              <a:solidFill>
                <a:srgbClr val="000000"/>
              </a:solidFill>
              <a:effectLst/>
              <a:uFillTx/>
              <a:latin typeface="Arial"/>
            </a:endParaRPr>
          </a:p>
        </p:txBody>
      </p:sp>
      <p:sp>
        <p:nvSpPr>
          <p:cNvPr id="159" name="Shape 107"/>
          <p:cNvSpPr/>
          <p:nvPr/>
        </p:nvSpPr>
        <p:spPr>
          <a:xfrm>
            <a:off x="875880" y="8786160"/>
            <a:ext cx="761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60" name="Text 108"/>
          <p:cNvSpPr/>
          <p:nvPr/>
        </p:nvSpPr>
        <p:spPr>
          <a:xfrm>
            <a:off x="1009440" y="8361720"/>
            <a:ext cx="57096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10</a:t>
            </a:r>
            <a:endParaRPr lang="fr-FR" sz="1500" b="0" u="none" strike="noStrike">
              <a:solidFill>
                <a:srgbClr val="000000"/>
              </a:solidFill>
              <a:effectLst/>
              <a:uFillTx/>
              <a:latin typeface="Arial"/>
            </a:endParaRPr>
          </a:p>
        </p:txBody>
      </p:sp>
      <p:sp>
        <p:nvSpPr>
          <p:cNvPr id="161" name="Shape 109"/>
          <p:cNvSpPr/>
          <p:nvPr/>
        </p:nvSpPr>
        <p:spPr>
          <a:xfrm>
            <a:off x="1638000" y="878616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pic>
        <p:nvPicPr>
          <p:cNvPr id="162" name="Image 10" descr="preencoded.png"/>
          <p:cNvPicPr/>
          <p:nvPr/>
        </p:nvPicPr>
        <p:blipFill>
          <a:blip r:embed="rId11">
            <a:alphaModFix amt="85000"/>
          </a:blip>
          <a:stretch/>
        </p:blipFill>
        <p:spPr>
          <a:xfrm>
            <a:off x="1771200" y="8383680"/>
            <a:ext cx="266040" cy="266040"/>
          </a:xfrm>
          <a:prstGeom prst="rect">
            <a:avLst/>
          </a:prstGeom>
          <a:noFill/>
          <a:ln w="0">
            <a:noFill/>
          </a:ln>
        </p:spPr>
      </p:pic>
      <p:sp>
        <p:nvSpPr>
          <p:cNvPr id="163" name="Text 110"/>
          <p:cNvSpPr/>
          <p:nvPr/>
        </p:nvSpPr>
        <p:spPr>
          <a:xfrm>
            <a:off x="2152440" y="8391240"/>
            <a:ext cx="944280" cy="288360"/>
          </a:xfrm>
          <a:prstGeom prst="rect">
            <a:avLst/>
          </a:prstGeom>
          <a:noFill/>
          <a:ln w="0">
            <a:noFill/>
          </a:ln>
        </p:spPr>
        <p:style>
          <a:lnRef idx="0"/>
          <a:fillRef idx="0"/>
          <a:effectRef idx="0"/>
          <a:fontRef idx="minor"/>
        </p:style>
        <p:txBody>
          <a:bodyPr lIns="0" tIns="0" rIns="0" bIns="0" anchor="t">
            <a:normAutofit/>
          </a:bodyPr>
          <a:p>
            <a:pPr defTabSz="914400">
              <a:lnSpc>
                <a:spcPct val="100000"/>
              </a:lnSpc>
              <a:tabLst>
                <a:tab pos="0" algn="l"/>
              </a:tabLst>
            </a:pPr>
            <a:r>
              <a:rPr lang="en-US" sz="1650" b="0" u="none" strike="noStrike">
                <a:solidFill>
                  <a:srgbClr val="111613"/>
                </a:solidFill>
                <a:effectLst/>
                <a:uFillTx/>
                <a:latin typeface="Arial"/>
                <a:ea typeface="Arial"/>
              </a:rPr>
              <a:t>Durability</a:t>
            </a:r>
            <a:endParaRPr lang="fr-FR" sz="1650" b="0" u="none" strike="noStrike">
              <a:solidFill>
                <a:srgbClr val="000000"/>
              </a:solidFill>
              <a:effectLst/>
              <a:uFillTx/>
              <a:latin typeface="Arial"/>
            </a:endParaRPr>
          </a:p>
        </p:txBody>
      </p:sp>
      <p:sp>
        <p:nvSpPr>
          <p:cNvPr id="164" name="Shape 111"/>
          <p:cNvSpPr/>
          <p:nvPr/>
        </p:nvSpPr>
        <p:spPr>
          <a:xfrm>
            <a:off x="6621120" y="8786160"/>
            <a:ext cx="35586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65" name="Text 112"/>
          <p:cNvSpPr/>
          <p:nvPr/>
        </p:nvSpPr>
        <p:spPr>
          <a:xfrm>
            <a:off x="4882320" y="8361720"/>
            <a:ext cx="2470320" cy="347400"/>
          </a:xfrm>
          <a:prstGeom prst="rect">
            <a:avLst/>
          </a:prstGeom>
          <a:noFill/>
          <a:ln w="0">
            <a:noFill/>
          </a:ln>
        </p:spPr>
        <p:style>
          <a:lnRef idx="0"/>
          <a:fillRef idx="0"/>
          <a:effectRef idx="0"/>
          <a:fontRef idx="minor"/>
        </p:style>
        <p:txBody>
          <a:bodyPr lIns="25560" tIns="25560" rIns="25560" bIns="25560" anchor="ctr">
            <a:normAutofit fontScale="92500" lnSpcReduction="9999"/>
          </a:bodyPr>
          <a:p>
            <a:pPr defTabSz="914400">
              <a:lnSpc>
                <a:spcPct val="145000"/>
              </a:lnSpc>
              <a:tabLst>
                <a:tab pos="0" algn="l"/>
              </a:tabLst>
            </a:pPr>
            <a:r>
              <a:rPr lang="en-US" sz="1500" b="0" u="none" strike="noStrike">
                <a:solidFill>
                  <a:srgbClr val="6E736E"/>
                </a:solidFill>
                <a:effectLst/>
                <a:uFillTx/>
                <a:latin typeface="Courier New"/>
                <a:ea typeface="Courier New"/>
              </a:rPr>
              <a:t>MTBF / MTTR</a:t>
            </a:r>
            <a:endParaRPr lang="fr-FR" sz="1500" b="0" u="none" strike="noStrike">
              <a:solidFill>
                <a:srgbClr val="000000"/>
              </a:solidFill>
              <a:effectLst/>
              <a:uFillTx/>
              <a:latin typeface="Arial"/>
            </a:endParaRPr>
          </a:p>
        </p:txBody>
      </p:sp>
      <p:sp>
        <p:nvSpPr>
          <p:cNvPr id="166" name="Shape 113"/>
          <p:cNvSpPr/>
          <p:nvPr/>
        </p:nvSpPr>
        <p:spPr>
          <a:xfrm>
            <a:off x="10180440" y="8786160"/>
            <a:ext cx="951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67" name="Text 114"/>
          <p:cNvSpPr/>
          <p:nvPr/>
        </p:nvSpPr>
        <p:spPr>
          <a:xfrm>
            <a:off x="7035480" y="8361720"/>
            <a:ext cx="612720" cy="34740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350" b="1" u="none" spc="108" strike="noStrike">
                <a:solidFill>
                  <a:srgbClr val="6E736E"/>
                </a:solidFill>
                <a:effectLst/>
                <a:uFillTx/>
                <a:latin typeface="Courier New"/>
                <a:ea typeface="Courier New"/>
              </a:rPr>
              <a:t>C</a:t>
            </a:r>
            <a:endParaRPr lang="fr-FR" sz="1350" b="0" u="none" strike="noStrike">
              <a:solidFill>
                <a:srgbClr val="000000"/>
              </a:solidFill>
              <a:effectLst/>
              <a:uFillTx/>
              <a:latin typeface="Arial"/>
            </a:endParaRPr>
          </a:p>
        </p:txBody>
      </p:sp>
      <p:sp>
        <p:nvSpPr>
          <p:cNvPr id="168" name="Shape 115"/>
          <p:cNvSpPr/>
          <p:nvPr/>
        </p:nvSpPr>
        <p:spPr>
          <a:xfrm>
            <a:off x="11133000" y="8786160"/>
            <a:ext cx="49824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169" name="Text 116"/>
          <p:cNvSpPr/>
          <p:nvPr/>
        </p:nvSpPr>
        <p:spPr>
          <a:xfrm>
            <a:off x="7832880" y="8361720"/>
            <a:ext cx="3915000" cy="347400"/>
          </a:xfrm>
          <a:prstGeom prst="rect">
            <a:avLst/>
          </a:prstGeom>
          <a:noFill/>
          <a:ln w="0">
            <a:noFill/>
          </a:ln>
        </p:spPr>
        <p:style>
          <a:lnRef idx="0"/>
          <a:fillRef idx="0"/>
          <a:effectRef idx="0"/>
          <a:fontRef idx="minor"/>
        </p:style>
        <p:txBody>
          <a:bodyPr lIns="25560" tIns="25560" rIns="25560" bIns="25560" anchor="ctr">
            <a:normAutofit fontScale="85000" lnSpcReduction="9999"/>
          </a:bodyPr>
          <a:p>
            <a:pPr defTabSz="914400">
              <a:lnSpc>
                <a:spcPct val="148000"/>
              </a:lnSpc>
              <a:tabLst>
                <a:tab pos="0" algn="l"/>
              </a:tabLst>
            </a:pPr>
            <a:r>
              <a:rPr lang="en-US" sz="1650" b="0" u="none" strike="noStrike">
                <a:solidFill>
                  <a:srgbClr val="3A403B"/>
                </a:solidFill>
                <a:effectLst/>
                <a:uFillTx/>
                <a:latin typeface="Arial"/>
                <a:ea typeface="Arial"/>
              </a:rPr>
              <a:t>Manufacturer warranty data</a:t>
            </a:r>
            <a:endParaRPr lang="fr-FR" sz="1650" b="0" u="none" strike="noStrike">
              <a:solidFill>
                <a:srgbClr val="000000"/>
              </a:solidFill>
              <a:effectLst/>
              <a:uFillTx/>
              <a:latin typeface="Arial"/>
            </a:endParaRPr>
          </a:p>
        </p:txBody>
      </p:sp>
      <p:pic>
        <p:nvPicPr>
          <p:cNvPr id="170" name=""/>
          <p:cNvPicPr/>
          <p:nvPr/>
        </p:nvPicPr>
        <p:blipFill>
          <a:blip r:embed="rId12"/>
          <a:stretch/>
        </p:blipFill>
        <p:spPr>
          <a:xfrm>
            <a:off x="11510280" y="3344760"/>
            <a:ext cx="5346000" cy="544104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171" name="Image 0" descr="preencoded.png"/>
          <p:cNvPicPr/>
          <p:nvPr/>
        </p:nvPicPr>
        <p:blipFill>
          <a:blip r:embed="rId1"/>
          <a:stretch/>
        </p:blipFill>
        <p:spPr>
          <a:xfrm>
            <a:off x="1523880" y="533520"/>
            <a:ext cx="208800" cy="208800"/>
          </a:xfrm>
          <a:prstGeom prst="rect">
            <a:avLst/>
          </a:prstGeom>
          <a:noFill/>
          <a:ln w="0">
            <a:noFill/>
          </a:ln>
        </p:spPr>
      </p:pic>
      <p:sp>
        <p:nvSpPr>
          <p:cNvPr id="172" name="Text 0"/>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173" name="Text 1"/>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DA5ED611-65EF-4D20-8830-C06B12DBE97B}" type="slidenum">
              <a:rPr lang="en-US" sz="1200" b="0" u="none" spc="96" strike="noStrike">
                <a:solidFill>
                  <a:srgbClr val="6E736E"/>
                </a:solidFill>
                <a:effectLst/>
                <a:uFillTx/>
                <a:latin typeface="Courier New"/>
                <a:ea typeface="Courier New"/>
              </a:rPr>
              <a:t>5</a:t>
            </a:fld>
            <a:r>
              <a:rPr lang="en-US" sz="1200" b="0" u="none" spc="96" strike="noStrike">
                <a:solidFill>
                  <a:srgbClr val="6E736E"/>
                </a:solidFill>
                <a:effectLst/>
                <a:uFillTx/>
                <a:latin typeface="Courier New"/>
                <a:ea typeface="Courier New"/>
              </a:rPr>
              <a:t> / </a:t>
            </a:r>
            <a:fld id="{E9E698C4-E26A-4B75-B1AE-DA4ACEEBCC1E}"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
        <p:nvSpPr>
          <p:cNvPr id="174" name="Text 2"/>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Independent researcher</a:t>
            </a:r>
            <a:endParaRPr lang="fr-FR" sz="1200" b="0" u="none" strike="noStrike">
              <a:solidFill>
                <a:srgbClr val="000000"/>
              </a:solidFill>
              <a:effectLst/>
              <a:uFillTx/>
              <a:latin typeface="Arial"/>
            </a:endParaRPr>
          </a:p>
        </p:txBody>
      </p:sp>
      <p:sp>
        <p:nvSpPr>
          <p:cNvPr id="175" name="Text 4"/>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3.2 - </a:t>
            </a:r>
            <a:r>
              <a:rPr lang="en-US" sz="1350" b="1" u="none" spc="244" strike="noStrike">
                <a:solidFill>
                  <a:srgbClr val="6E736E"/>
                </a:solidFill>
                <a:effectLst/>
                <a:uFillTx/>
                <a:latin typeface="Arial"/>
                <a:ea typeface="Arial"/>
              </a:rPr>
              <a:t>THE CONTAMINATION PRINCIPLE</a:t>
            </a:r>
            <a:endParaRPr lang="fr-FR" sz="1350" b="0" u="none" strike="noStrike">
              <a:solidFill>
                <a:srgbClr val="000000"/>
              </a:solidFill>
              <a:effectLst/>
              <a:uFillTx/>
              <a:latin typeface="Arial"/>
            </a:endParaRPr>
          </a:p>
        </p:txBody>
      </p:sp>
      <p:sp>
        <p:nvSpPr>
          <p:cNvPr id="176" name="Text 5"/>
          <p:cNvSpPr/>
          <p:nvPr/>
        </p:nvSpPr>
        <p:spPr>
          <a:xfrm>
            <a:off x="1523880" y="1674000"/>
            <a:ext cx="14715360" cy="122616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4000"/>
              </a:lnSpc>
              <a:tabLst>
                <a:tab pos="0" algn="l"/>
              </a:tabLst>
            </a:pPr>
            <a:r>
              <a:rPr lang="en-US" sz="4500" b="0" u="none" spc="-91" strike="noStrike">
                <a:solidFill>
                  <a:srgbClr val="111613"/>
                </a:solidFill>
                <a:effectLst/>
                <a:uFillTx/>
                <a:latin typeface="Georgia"/>
                <a:ea typeface="Georgia"/>
              </a:rPr>
              <a:t>Every transformation carries its cumulative resource history forward.</a:t>
            </a:r>
            <a:endParaRPr lang="fr-FR" sz="4500" b="0" u="none" strike="noStrike">
              <a:solidFill>
                <a:srgbClr val="000000"/>
              </a:solidFill>
              <a:effectLst/>
              <a:uFillTx/>
              <a:latin typeface="Arial"/>
            </a:endParaRPr>
          </a:p>
        </p:txBody>
      </p:sp>
      <p:sp>
        <p:nvSpPr>
          <p:cNvPr id="177" name="Text 6"/>
          <p:cNvSpPr/>
          <p:nvPr/>
        </p:nvSpPr>
        <p:spPr>
          <a:xfrm>
            <a:off x="1483200" y="2178000"/>
            <a:ext cx="14715360" cy="876600"/>
          </a:xfrm>
          <a:prstGeom prst="rect">
            <a:avLst/>
          </a:prstGeom>
          <a:noFill/>
          <a:ln w="0">
            <a:noFill/>
          </a:ln>
        </p:spPr>
        <p:style>
          <a:lnRef idx="0"/>
          <a:fillRef idx="0"/>
          <a:effectRef idx="0"/>
          <a:fontRef idx="minor"/>
        </p:style>
        <p:txBody>
          <a:bodyPr lIns="25560" tIns="25560" rIns="25560" bIns="25560" anchor="t">
            <a:normAutofit/>
          </a:bodyPr>
          <a:p>
            <a:pPr defTabSz="914400">
              <a:lnSpc>
                <a:spcPct val="146000"/>
              </a:lnSpc>
              <a:tabLst>
                <a:tab pos="0" algn="l"/>
              </a:tabLst>
            </a:pPr>
            <a:r>
              <a:rPr lang="en-US" sz="2250" b="0" u="none" spc="-6" strike="noStrike">
                <a:solidFill>
                  <a:srgbClr val="3A403B"/>
                </a:solidFill>
                <a:effectLst/>
                <a:uFillTx/>
                <a:latin typeface="Arial"/>
                <a:ea typeface="Arial"/>
              </a:rPr>
              <a:t>The vector attached to a good at point of purchase is the </a:t>
            </a:r>
            <a:r>
              <a:rPr lang="en-US" sz="2250" b="0" i="1" u="none" spc="-6" strike="noStrike">
                <a:solidFill>
                  <a:srgbClr val="3A403B"/>
                </a:solidFill>
                <a:effectLst/>
                <a:uFillTx/>
                <a:latin typeface="Georgia"/>
                <a:ea typeface="Georgia"/>
              </a:rPr>
              <a:t>component-wise sum </a:t>
            </a:r>
            <a:r>
              <a:rPr lang="en-US" sz="2250" b="0" u="none" spc="-6" strike="noStrike">
                <a:solidFill>
                  <a:srgbClr val="3A403B"/>
                </a:solidFill>
                <a:effectLst/>
                <a:uFillTx/>
                <a:latin typeface="Arial"/>
                <a:ea typeface="Arial"/>
              </a:rPr>
              <a:t>of step-vectors along the chain.</a:t>
            </a:r>
            <a:endParaRPr lang="fr-FR" sz="2250" b="0" u="none" strike="noStrike">
              <a:solidFill>
                <a:srgbClr val="000000"/>
              </a:solidFill>
              <a:effectLst/>
              <a:uFillTx/>
              <a:latin typeface="Arial"/>
            </a:endParaRPr>
          </a:p>
        </p:txBody>
      </p:sp>
      <p:sp>
        <p:nvSpPr>
          <p:cNvPr id="178" name="Text 69"/>
          <p:cNvSpPr/>
          <p:nvPr/>
        </p:nvSpPr>
        <p:spPr>
          <a:xfrm>
            <a:off x="1523880" y="9224640"/>
            <a:ext cx="14715360" cy="37584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6E736E"/>
                </a:solidFill>
                <a:effectLst/>
                <a:uFillTx/>
                <a:latin typeface="Arial"/>
                <a:ea typeface="Arial"/>
              </a:rPr>
              <a:t>Competing offers compare validly — each cumulative vector aggregates the full upstream path.</a:t>
            </a:r>
            <a:endParaRPr lang="fr-FR" sz="1800" b="0" u="none" strike="noStrike">
              <a:solidFill>
                <a:srgbClr val="000000"/>
              </a:solidFill>
              <a:effectLst/>
              <a:uFillTx/>
              <a:latin typeface="Arial"/>
            </a:endParaRPr>
          </a:p>
        </p:txBody>
      </p:sp>
      <p:pic>
        <p:nvPicPr>
          <p:cNvPr id="179" name=""/>
          <p:cNvPicPr/>
          <p:nvPr/>
        </p:nvPicPr>
        <p:blipFill>
          <a:blip r:embed="rId2"/>
          <a:stretch/>
        </p:blipFill>
        <p:spPr>
          <a:xfrm>
            <a:off x="1523880" y="2914920"/>
            <a:ext cx="13971600" cy="6291000"/>
          </a:xfrm>
          <a:prstGeom prst="rect">
            <a:avLst/>
          </a:prstGeom>
          <a:noFill/>
          <a:ln w="0">
            <a:noFill/>
          </a:ln>
        </p:spPr>
      </p:pic>
      <p:sp>
        <p:nvSpPr>
          <p:cNvPr id="180" name="Shape 7"/>
          <p:cNvSpPr/>
          <p:nvPr/>
        </p:nvSpPr>
        <p:spPr>
          <a:xfrm>
            <a:off x="2063880" y="3107880"/>
            <a:ext cx="2768760" cy="483840"/>
          </a:xfrm>
          <a:prstGeom prst="rect">
            <a:avLst/>
          </a:prstGeom>
          <a:solidFill>
            <a:srgbClr val="1F3B2D">
              <a:alpha val="6000"/>
            </a:srgbClr>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181" name="Shape 8"/>
          <p:cNvSpPr/>
          <p:nvPr/>
        </p:nvSpPr>
        <p:spPr>
          <a:xfrm>
            <a:off x="2063880" y="3081600"/>
            <a:ext cx="14040" cy="510120"/>
          </a:xfrm>
          <a:prstGeom prst="rect">
            <a:avLst/>
          </a:prstGeom>
          <a:solidFill>
            <a:srgbClr val="1F3B2D"/>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182" name="Text 9"/>
          <p:cNvSpPr/>
          <p:nvPr/>
        </p:nvSpPr>
        <p:spPr>
          <a:xfrm>
            <a:off x="2248200" y="3176640"/>
            <a:ext cx="2584440" cy="35748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950" b="0" u="none" strike="noStrike">
                <a:solidFill>
                  <a:srgbClr val="111613"/>
                </a:solidFill>
                <a:effectLst/>
                <a:uFillTx/>
                <a:latin typeface="Courier New"/>
                <a:ea typeface="Courier New"/>
              </a:rPr>
              <a:t>V</a:t>
            </a:r>
            <a:r>
              <a:rPr lang="en-US" sz="1618" b="0" u="none" strike="noStrike" baseline="-40000">
                <a:solidFill>
                  <a:srgbClr val="111613"/>
                </a:solidFill>
                <a:effectLst/>
                <a:uFillTx/>
                <a:latin typeface="Courier New"/>
                <a:ea typeface="Courier New"/>
              </a:rPr>
              <a:t>total</a:t>
            </a:r>
            <a:r>
              <a:rPr lang="en-US" sz="1950" b="0" u="none" strike="noStrike">
                <a:solidFill>
                  <a:srgbClr val="111613"/>
                </a:solidFill>
                <a:effectLst/>
                <a:uFillTx/>
                <a:latin typeface="Courier New"/>
                <a:ea typeface="Courier New"/>
              </a:rPr>
              <a:t>(k) := Σ</a:t>
            </a:r>
            <a:r>
              <a:rPr lang="en-US" sz="1618" b="0" u="none" strike="noStrike" baseline="-40000">
                <a:solidFill>
                  <a:srgbClr val="111613"/>
                </a:solidFill>
                <a:effectLst/>
                <a:uFillTx/>
                <a:latin typeface="Courier New"/>
                <a:ea typeface="Courier New"/>
              </a:rPr>
              <a:t>i=1..k </a:t>
            </a:r>
            <a:r>
              <a:rPr lang="en-US" sz="1950" b="0" u="none" strike="noStrike">
                <a:solidFill>
                  <a:srgbClr val="111613"/>
                </a:solidFill>
                <a:effectLst/>
                <a:uFillTx/>
                <a:latin typeface="Courier New"/>
                <a:ea typeface="Courier New"/>
              </a:rPr>
              <a:t>ΔV</a:t>
            </a:r>
            <a:r>
              <a:rPr lang="en-US" sz="1618" b="0" u="none" strike="noStrike" baseline="-40000">
                <a:solidFill>
                  <a:srgbClr val="111613"/>
                </a:solidFill>
                <a:effectLst/>
                <a:uFillTx/>
                <a:latin typeface="Courier New"/>
                <a:ea typeface="Courier New"/>
              </a:rPr>
              <a:t>i</a:t>
            </a:r>
            <a:endParaRPr lang="fr-FR" sz="162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183" name="Image 18" descr="preencoded.png"/>
          <p:cNvPicPr/>
          <p:nvPr/>
        </p:nvPicPr>
        <p:blipFill>
          <a:blip r:embed="rId1"/>
          <a:stretch/>
        </p:blipFill>
        <p:spPr>
          <a:xfrm>
            <a:off x="1523880" y="533520"/>
            <a:ext cx="208800" cy="208800"/>
          </a:xfrm>
          <a:prstGeom prst="rect">
            <a:avLst/>
          </a:prstGeom>
          <a:noFill/>
          <a:ln w="0">
            <a:noFill/>
          </a:ln>
        </p:spPr>
      </p:pic>
      <p:sp>
        <p:nvSpPr>
          <p:cNvPr id="184" name="Text 93"/>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185" name="Text 166"/>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B5832355-4D4F-404A-858B-15FCDCE276F0}" type="slidenum">
              <a:rPr lang="en-US" sz="1200" b="0" u="none" spc="96" strike="noStrike">
                <a:solidFill>
                  <a:srgbClr val="6E736E"/>
                </a:solidFill>
                <a:effectLst/>
                <a:uFillTx/>
                <a:latin typeface="Courier New"/>
                <a:ea typeface="Courier New"/>
              </a:rPr>
              <a:t>6</a:t>
            </a:fld>
            <a:r>
              <a:rPr lang="en-US" sz="1200" b="0" u="none" spc="96" strike="noStrike">
                <a:solidFill>
                  <a:srgbClr val="6E736E"/>
                </a:solidFill>
                <a:effectLst/>
                <a:uFillTx/>
                <a:latin typeface="Courier New"/>
                <a:ea typeface="Courier New"/>
              </a:rPr>
              <a:t> / </a:t>
            </a:r>
            <a:fld id="{2541F837-ED6B-4FFE-8E52-79B3F7AB5971}"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
        <p:nvSpPr>
          <p:cNvPr id="186" name="Text 167"/>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Independent researcher</a:t>
            </a:r>
            <a:endParaRPr lang="fr-FR" sz="1200" b="0" u="none" strike="noStrike">
              <a:solidFill>
                <a:srgbClr val="000000"/>
              </a:solidFill>
              <a:effectLst/>
              <a:uFillTx/>
              <a:latin typeface="Arial"/>
            </a:endParaRPr>
          </a:p>
        </p:txBody>
      </p:sp>
      <p:sp>
        <p:nvSpPr>
          <p:cNvPr id="187" name="Text 168"/>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3.2 - </a:t>
            </a:r>
            <a:r>
              <a:rPr lang="en-US" sz="1350" b="1" u="none" spc="244" strike="noStrike">
                <a:solidFill>
                  <a:srgbClr val="6E736E"/>
                </a:solidFill>
                <a:effectLst/>
                <a:uFillTx/>
                <a:latin typeface="Arial"/>
                <a:ea typeface="Arial"/>
              </a:rPr>
              <a:t>THE CONTAMINATION PRINCIPLE</a:t>
            </a:r>
            <a:endParaRPr lang="fr-FR" sz="1350" b="0" u="none" strike="noStrike">
              <a:solidFill>
                <a:srgbClr val="000000"/>
              </a:solidFill>
              <a:effectLst/>
              <a:uFillTx/>
              <a:latin typeface="Arial"/>
            </a:endParaRPr>
          </a:p>
        </p:txBody>
      </p:sp>
      <p:sp>
        <p:nvSpPr>
          <p:cNvPr id="188" name="Text 169"/>
          <p:cNvSpPr/>
          <p:nvPr/>
        </p:nvSpPr>
        <p:spPr>
          <a:xfrm>
            <a:off x="1523880" y="1674000"/>
            <a:ext cx="14715360" cy="122616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4000"/>
              </a:lnSpc>
              <a:tabLst>
                <a:tab pos="0" algn="l"/>
              </a:tabLst>
            </a:pPr>
            <a:r>
              <a:rPr lang="en-US" sz="4500" b="0" u="none" spc="-91" strike="noStrike">
                <a:solidFill>
                  <a:srgbClr val="111613"/>
                </a:solidFill>
                <a:effectLst/>
                <a:uFillTx/>
                <a:latin typeface="Georgia"/>
                <a:ea typeface="Georgia"/>
              </a:rPr>
              <a:t>Individual wallet can only be expressed in time (scalar mode).</a:t>
            </a:r>
            <a:endParaRPr lang="fr-FR" sz="4500" b="0" u="none" strike="noStrike">
              <a:solidFill>
                <a:srgbClr val="000000"/>
              </a:solidFill>
              <a:effectLst/>
              <a:uFillTx/>
              <a:latin typeface="Arial"/>
            </a:endParaRPr>
          </a:p>
        </p:txBody>
      </p:sp>
      <p:sp>
        <p:nvSpPr>
          <p:cNvPr id="189" name="Text 170"/>
          <p:cNvSpPr/>
          <p:nvPr/>
        </p:nvSpPr>
        <p:spPr>
          <a:xfrm>
            <a:off x="1483200" y="2349000"/>
            <a:ext cx="14715360" cy="705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46000"/>
              </a:lnSpc>
              <a:tabLst>
                <a:tab pos="0" algn="l"/>
              </a:tabLst>
            </a:pPr>
            <a:r>
              <a:rPr lang="en-US" sz="2250" b="0" u="none" spc="-6" strike="noStrike">
                <a:solidFill>
                  <a:srgbClr val="3A403B"/>
                </a:solidFill>
                <a:effectLst/>
                <a:uFillTx/>
                <a:latin typeface="Arial"/>
                <a:ea typeface="Arial"/>
              </a:rPr>
              <a:t>For familiar purpose to scalar model the wallet can be seen in scalar mode : ecological components are converted on the fly.</a:t>
            </a:r>
            <a:endParaRPr lang="fr-FR" sz="2250" b="0" u="none" strike="noStrike">
              <a:solidFill>
                <a:srgbClr val="000000"/>
              </a:solidFill>
              <a:effectLst/>
              <a:uFillTx/>
              <a:latin typeface="Arial"/>
            </a:endParaRPr>
          </a:p>
        </p:txBody>
      </p:sp>
      <p:pic>
        <p:nvPicPr>
          <p:cNvPr id="190" name=""/>
          <p:cNvPicPr/>
          <p:nvPr/>
        </p:nvPicPr>
        <p:blipFill>
          <a:blip r:embed="rId2"/>
          <a:stretch/>
        </p:blipFill>
        <p:spPr>
          <a:xfrm>
            <a:off x="1523880" y="3022920"/>
            <a:ext cx="13971600" cy="6291000"/>
          </a:xfrm>
          <a:prstGeom prst="rect">
            <a:avLst/>
          </a:prstGeom>
          <a:noFill/>
          <a:ln w="0">
            <a:noFill/>
          </a:ln>
        </p:spPr>
      </p:pic>
      <p:sp>
        <p:nvSpPr>
          <p:cNvPr id="191" name="Shape 12"/>
          <p:cNvSpPr/>
          <p:nvPr/>
        </p:nvSpPr>
        <p:spPr>
          <a:xfrm>
            <a:off x="2063880" y="3215880"/>
            <a:ext cx="2768760" cy="483840"/>
          </a:xfrm>
          <a:prstGeom prst="rect">
            <a:avLst/>
          </a:prstGeom>
          <a:solidFill>
            <a:srgbClr val="1F3B2D">
              <a:alpha val="6000"/>
            </a:srgbClr>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192" name="Shape 30"/>
          <p:cNvSpPr/>
          <p:nvPr/>
        </p:nvSpPr>
        <p:spPr>
          <a:xfrm>
            <a:off x="2063880" y="3189600"/>
            <a:ext cx="14040" cy="510120"/>
          </a:xfrm>
          <a:prstGeom prst="rect">
            <a:avLst/>
          </a:prstGeom>
          <a:solidFill>
            <a:srgbClr val="1F3B2D"/>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193" name="Text 172"/>
          <p:cNvSpPr/>
          <p:nvPr/>
        </p:nvSpPr>
        <p:spPr>
          <a:xfrm>
            <a:off x="2248200" y="3284640"/>
            <a:ext cx="2584440" cy="35748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950" b="0" u="none" strike="noStrike">
                <a:solidFill>
                  <a:srgbClr val="111613"/>
                </a:solidFill>
                <a:effectLst/>
                <a:uFillTx/>
                <a:latin typeface="Courier New"/>
                <a:ea typeface="Courier New"/>
              </a:rPr>
              <a:t>V</a:t>
            </a:r>
            <a:r>
              <a:rPr lang="en-US" sz="1618" b="0" u="none" strike="noStrike" baseline="-40000">
                <a:solidFill>
                  <a:srgbClr val="111613"/>
                </a:solidFill>
                <a:effectLst/>
                <a:uFillTx/>
                <a:latin typeface="Courier New"/>
                <a:ea typeface="Courier New"/>
              </a:rPr>
              <a:t>total</a:t>
            </a:r>
            <a:r>
              <a:rPr lang="en-US" sz="1950" b="0" u="none" strike="noStrike">
                <a:solidFill>
                  <a:srgbClr val="111613"/>
                </a:solidFill>
                <a:effectLst/>
                <a:uFillTx/>
                <a:latin typeface="Courier New"/>
                <a:ea typeface="Courier New"/>
              </a:rPr>
              <a:t>(k) := Σ</a:t>
            </a:r>
            <a:r>
              <a:rPr lang="en-US" sz="1618" b="0" u="none" strike="noStrike" baseline="-40000">
                <a:solidFill>
                  <a:srgbClr val="111613"/>
                </a:solidFill>
                <a:effectLst/>
                <a:uFillTx/>
                <a:latin typeface="Courier New"/>
                <a:ea typeface="Courier New"/>
              </a:rPr>
              <a:t>i=1..k </a:t>
            </a:r>
            <a:r>
              <a:rPr lang="en-US" sz="1950" b="0" u="none" strike="noStrike">
                <a:solidFill>
                  <a:srgbClr val="111613"/>
                </a:solidFill>
                <a:effectLst/>
                <a:uFillTx/>
                <a:latin typeface="Courier New"/>
                <a:ea typeface="Courier New"/>
              </a:rPr>
              <a:t>ΔV</a:t>
            </a:r>
            <a:r>
              <a:rPr lang="en-US" sz="1618" b="0" u="none" strike="noStrike" baseline="-40000">
                <a:solidFill>
                  <a:srgbClr val="111613"/>
                </a:solidFill>
                <a:effectLst/>
                <a:uFillTx/>
                <a:latin typeface="Courier New"/>
                <a:ea typeface="Courier New"/>
              </a:rPr>
              <a:t>i</a:t>
            </a:r>
            <a:endParaRPr lang="fr-FR" sz="162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194" name="Image 0" descr="preencoded.png"/>
          <p:cNvPicPr/>
          <p:nvPr/>
        </p:nvPicPr>
        <p:blipFill>
          <a:blip r:embed="rId1"/>
          <a:stretch/>
        </p:blipFill>
        <p:spPr>
          <a:xfrm>
            <a:off x="1523880" y="533520"/>
            <a:ext cx="208800" cy="208800"/>
          </a:xfrm>
          <a:prstGeom prst="rect">
            <a:avLst/>
          </a:prstGeom>
          <a:noFill/>
          <a:ln w="0">
            <a:noFill/>
          </a:ln>
        </p:spPr>
      </p:pic>
      <p:sp>
        <p:nvSpPr>
          <p:cNvPr id="195" name="Text 0"/>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196" name="Text 1"/>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0A8B6C23-5005-4259-A1DA-0D2311CFAF66}" type="slidenum">
              <a:rPr lang="en-US" sz="1200" b="0" u="none" spc="96" strike="noStrike">
                <a:solidFill>
                  <a:srgbClr val="6E736E"/>
                </a:solidFill>
                <a:effectLst/>
                <a:uFillTx/>
                <a:latin typeface="Courier New"/>
                <a:ea typeface="Courier New"/>
              </a:rPr>
              <a:t>7</a:t>
            </a:fld>
            <a:r>
              <a:rPr lang="en-US" sz="1200" b="0" u="none" spc="96" strike="noStrike">
                <a:solidFill>
                  <a:srgbClr val="6E736E"/>
                </a:solidFill>
                <a:effectLst/>
                <a:uFillTx/>
                <a:latin typeface="Courier New"/>
                <a:ea typeface="Courier New"/>
              </a:rPr>
              <a:t> / </a:t>
            </a:r>
            <a:fld id="{0A9B57B4-A6CF-4E43-AC1B-CB7041634A6F}"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
        <p:nvSpPr>
          <p:cNvPr id="197" name="Text 2"/>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Independent researcher</a:t>
            </a:r>
            <a:endParaRPr lang="fr-FR" sz="1200" b="0" u="none" strike="noStrike">
              <a:solidFill>
                <a:srgbClr val="000000"/>
              </a:solidFill>
              <a:effectLst/>
              <a:uFillTx/>
              <a:latin typeface="Arial"/>
            </a:endParaRPr>
          </a:p>
        </p:txBody>
      </p:sp>
      <p:sp>
        <p:nvSpPr>
          <p:cNvPr id="198" name="Text 4"/>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3.3 - </a:t>
            </a:r>
            <a:r>
              <a:rPr lang="en-US" sz="1350" b="1" u="none" spc="244" strike="noStrike">
                <a:solidFill>
                  <a:srgbClr val="6E736E"/>
                </a:solidFill>
                <a:effectLst/>
                <a:uFillTx/>
                <a:latin typeface="Arial"/>
                <a:ea typeface="Arial"/>
              </a:rPr>
              <a:t>THE CONVERSION MECHANISM</a:t>
            </a:r>
            <a:endParaRPr lang="fr-FR" sz="1350" b="0" u="none" strike="noStrike">
              <a:solidFill>
                <a:srgbClr val="000000"/>
              </a:solidFill>
              <a:effectLst/>
              <a:uFillTx/>
              <a:latin typeface="Arial"/>
            </a:endParaRPr>
          </a:p>
        </p:txBody>
      </p:sp>
      <p:sp>
        <p:nvSpPr>
          <p:cNvPr id="199" name="Text 5"/>
          <p:cNvSpPr/>
          <p:nvPr/>
        </p:nvSpPr>
        <p:spPr>
          <a:xfrm>
            <a:off x="1523880" y="1674000"/>
            <a:ext cx="14715360" cy="16225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4000"/>
              </a:lnSpc>
              <a:tabLst>
                <a:tab pos="0" algn="l"/>
              </a:tabLst>
            </a:pPr>
            <a:r>
              <a:rPr lang="en-US" sz="3600" b="1" u="none" spc="-119" strike="noStrike">
                <a:solidFill>
                  <a:srgbClr val="111613"/>
                </a:solidFill>
                <a:effectLst/>
                <a:uFillTx/>
                <a:latin typeface="Georgia"/>
                <a:ea typeface="Georgia"/>
              </a:rPr>
              <a:t>Daily </a:t>
            </a:r>
            <a:r>
              <a:rPr lang="en-US" sz="3600" b="1" u="none" spc="-119" strike="noStrike">
                <a:solidFill>
                  <a:srgbClr val="111613"/>
                </a:solidFill>
                <a:effectLst/>
                <a:uFillTx/>
                <a:latin typeface="Georgia"/>
                <a:ea typeface="Georgia"/>
              </a:rPr>
              <a:t>Reconciliation </a:t>
            </a:r>
            <a:r>
              <a:rPr lang="en-US" sz="3600" b="1" u="none" spc="-119" strike="noStrike">
                <a:solidFill>
                  <a:srgbClr val="111613"/>
                </a:solidFill>
                <a:effectLst/>
                <a:uFillTx/>
                <a:latin typeface="Georgia"/>
                <a:ea typeface="Georgia"/>
              </a:rPr>
              <a:t>Process</a:t>
            </a:r>
            <a:r>
              <a:rPr lang="en-US" sz="3600" b="0" u="none" spc="-119" strike="noStrike">
                <a:solidFill>
                  <a:srgbClr val="111613"/>
                </a:solidFill>
                <a:effectLst/>
                <a:uFillTx/>
                <a:latin typeface="Georgia"/>
                <a:ea typeface="Georgia"/>
              </a:rPr>
              <a:t> : </a:t>
            </a:r>
            <a:r>
              <a:rPr lang="en-US" sz="3600" b="0" u="none" spc="-119" strike="noStrike">
                <a:solidFill>
                  <a:srgbClr val="111613"/>
                </a:solidFill>
                <a:effectLst/>
                <a:uFillTx/>
                <a:latin typeface="Georgia"/>
                <a:ea typeface="Georgia"/>
              </a:rPr>
              <a:t>Asymmetric </a:t>
            </a:r>
            <a:r>
              <a:rPr lang="en-US" sz="3600" b="0" u="none" spc="-119" strike="noStrike">
                <a:solidFill>
                  <a:srgbClr val="111613"/>
                </a:solidFill>
                <a:effectLst/>
                <a:uFillTx/>
                <a:latin typeface="Georgia"/>
                <a:ea typeface="Georgia"/>
              </a:rPr>
              <a:t>conversion rate for </a:t>
            </a:r>
            <a:r>
              <a:rPr lang="en-US" sz="3600" b="0" u="none" spc="-119" strike="noStrike">
                <a:solidFill>
                  <a:srgbClr val="111613"/>
                </a:solidFill>
                <a:effectLst/>
                <a:uFillTx/>
                <a:latin typeface="Georgia"/>
                <a:ea typeface="Georgia"/>
              </a:rPr>
              <a:t>redeem ecological </a:t>
            </a:r>
            <a:r>
              <a:rPr lang="en-US" sz="3600" b="0" u="none" spc="-119" strike="noStrike">
                <a:solidFill>
                  <a:srgbClr val="111613"/>
                </a:solidFill>
                <a:effectLst/>
                <a:uFillTx/>
                <a:latin typeface="Georgia"/>
                <a:ea typeface="Georgia"/>
              </a:rPr>
              <a:t>debt from time </a:t>
            </a:r>
            <a:r>
              <a:rPr lang="en-US" sz="3600" b="0" u="none" spc="-119" strike="noStrike">
                <a:solidFill>
                  <a:srgbClr val="111613"/>
                </a:solidFill>
                <a:effectLst/>
                <a:uFillTx/>
                <a:latin typeface="Georgia"/>
                <a:ea typeface="Georgia"/>
              </a:rPr>
              <a:t>component.</a:t>
            </a:r>
            <a:endParaRPr lang="fr-FR" sz="3600" b="0" u="none" strike="noStrike">
              <a:solidFill>
                <a:srgbClr val="000000"/>
              </a:solidFill>
              <a:effectLst/>
              <a:uFillTx/>
              <a:latin typeface="Arial"/>
            </a:endParaRPr>
          </a:p>
        </p:txBody>
      </p:sp>
      <p:sp>
        <p:nvSpPr>
          <p:cNvPr id="200" name="Shape 6"/>
          <p:cNvSpPr/>
          <p:nvPr/>
        </p:nvSpPr>
        <p:spPr>
          <a:xfrm>
            <a:off x="1523880" y="3409200"/>
            <a:ext cx="6260400" cy="969480"/>
          </a:xfrm>
          <a:prstGeom prst="rect">
            <a:avLst/>
          </a:prstGeom>
          <a:solidFill>
            <a:srgbClr val="1F3B2D">
              <a:alpha val="6000"/>
            </a:srgbClr>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201" name="Shape 7"/>
          <p:cNvSpPr/>
          <p:nvPr/>
        </p:nvSpPr>
        <p:spPr>
          <a:xfrm>
            <a:off x="1523880" y="3409200"/>
            <a:ext cx="14040" cy="969480"/>
          </a:xfrm>
          <a:prstGeom prst="rect">
            <a:avLst/>
          </a:prstGeom>
          <a:solidFill>
            <a:srgbClr val="1F3B2D"/>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202" name="Text 8"/>
          <p:cNvSpPr/>
          <p:nvPr/>
        </p:nvSpPr>
        <p:spPr>
          <a:xfrm>
            <a:off x="1881720" y="3637800"/>
            <a:ext cx="5747760" cy="55044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3150" b="0" u="none" strike="noStrike">
                <a:solidFill>
                  <a:srgbClr val="111613"/>
                </a:solidFill>
                <a:effectLst/>
                <a:uFillTx/>
                <a:latin typeface="Courier New"/>
                <a:ea typeface="Courier New"/>
              </a:rPr>
              <a:t>Rate</a:t>
            </a:r>
            <a:r>
              <a:rPr lang="en-US" sz="2618" b="0" u="none" strike="noStrike" baseline="-40000">
                <a:solidFill>
                  <a:srgbClr val="111613"/>
                </a:solidFill>
                <a:effectLst/>
                <a:uFillTx/>
                <a:latin typeface="Courier New"/>
                <a:ea typeface="Courier New"/>
              </a:rPr>
              <a:t>v</a:t>
            </a:r>
            <a:r>
              <a:rPr lang="en-US" sz="3150" b="0" u="none" strike="noStrike">
                <a:solidFill>
                  <a:srgbClr val="111613"/>
                </a:solidFill>
                <a:effectLst/>
                <a:uFillTx/>
                <a:latin typeface="Courier New"/>
                <a:ea typeface="Courier New"/>
              </a:rPr>
              <a:t>(t) := R</a:t>
            </a:r>
            <a:r>
              <a:rPr lang="en-US" sz="2618" b="0" u="none" strike="noStrike" baseline="-40000">
                <a:solidFill>
                  <a:srgbClr val="111613"/>
                </a:solidFill>
                <a:effectLst/>
                <a:uFillTx/>
                <a:latin typeface="Courier New"/>
                <a:ea typeface="Courier New"/>
              </a:rPr>
              <a:t>v </a:t>
            </a:r>
            <a:r>
              <a:rPr lang="en-US" sz="3150" b="0" u="none" strike="noStrike">
                <a:solidFill>
                  <a:srgbClr val="111613"/>
                </a:solidFill>
                <a:effectLst/>
                <a:uFillTx/>
                <a:latin typeface="Courier New"/>
                <a:ea typeface="Courier New"/>
              </a:rPr>
              <a:t>· I</a:t>
            </a:r>
            <a:r>
              <a:rPr lang="en-US" sz="2618" b="0" u="none" strike="noStrike" baseline="-40000">
                <a:solidFill>
                  <a:srgbClr val="111613"/>
                </a:solidFill>
                <a:effectLst/>
                <a:uFillTx/>
                <a:latin typeface="Courier New"/>
                <a:ea typeface="Courier New"/>
              </a:rPr>
              <a:t>p,v</a:t>
            </a:r>
            <a:r>
              <a:rPr lang="en-US" sz="3150" b="0" u="none" strike="noStrike">
                <a:solidFill>
                  <a:srgbClr val="111613"/>
                </a:solidFill>
                <a:effectLst/>
                <a:uFillTx/>
                <a:latin typeface="Courier New"/>
                <a:ea typeface="Courier New"/>
              </a:rPr>
              <a:t>(t)</a:t>
            </a:r>
            <a:endParaRPr lang="fr-FR" sz="3150" b="0" u="none" strike="noStrike">
              <a:solidFill>
                <a:srgbClr val="000000"/>
              </a:solidFill>
              <a:effectLst/>
              <a:uFillTx/>
              <a:latin typeface="Arial"/>
            </a:endParaRPr>
          </a:p>
        </p:txBody>
      </p:sp>
      <p:sp>
        <p:nvSpPr>
          <p:cNvPr id="203" name="Text 9"/>
          <p:cNvSpPr/>
          <p:nvPr/>
        </p:nvSpPr>
        <p:spPr>
          <a:xfrm>
            <a:off x="8128080" y="3477240"/>
            <a:ext cx="6866640" cy="87192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6000"/>
              </a:lnSpc>
              <a:tabLst>
                <a:tab pos="0" algn="l"/>
              </a:tabLst>
            </a:pPr>
            <a:r>
              <a:rPr lang="en-US" sz="2250" b="0" u="none" spc="-6" strike="noStrike">
                <a:solidFill>
                  <a:srgbClr val="6E736E"/>
                </a:solidFill>
                <a:effectLst/>
                <a:uFillTx/>
                <a:latin typeface="Arial"/>
                <a:ea typeface="Arial"/>
              </a:rPr>
              <a:t>The labour cost required to redeem one physical unit of consumption on ecological component </a:t>
            </a:r>
            <a:r>
              <a:rPr lang="en-US" sz="1650" b="0" u="none" spc="-6" strike="noStrike">
                <a:solidFill>
                  <a:srgbClr val="3A403B"/>
                </a:solidFill>
                <a:effectLst/>
                <a:uFillTx/>
                <a:latin typeface="Courier New"/>
                <a:ea typeface="Courier New"/>
              </a:rPr>
              <a:t>v ∈ {2…10}</a:t>
            </a:r>
            <a:r>
              <a:rPr lang="en-US" sz="2250" b="0" u="none" spc="-6" strike="noStrike">
                <a:solidFill>
                  <a:srgbClr val="6E736E"/>
                </a:solidFill>
                <a:effectLst/>
                <a:uFillTx/>
                <a:latin typeface="Arial"/>
                <a:ea typeface="Arial"/>
              </a:rPr>
              <a:t>.</a:t>
            </a:r>
            <a:endParaRPr lang="fr-FR" sz="2250" b="0" u="none" strike="noStrike">
              <a:solidFill>
                <a:srgbClr val="000000"/>
              </a:solidFill>
              <a:effectLst/>
              <a:uFillTx/>
              <a:latin typeface="Arial"/>
            </a:endParaRPr>
          </a:p>
        </p:txBody>
      </p:sp>
      <p:sp>
        <p:nvSpPr>
          <p:cNvPr id="204" name="Text 10"/>
          <p:cNvSpPr/>
          <p:nvPr/>
        </p:nvSpPr>
        <p:spPr>
          <a:xfrm>
            <a:off x="1415880" y="5200920"/>
            <a:ext cx="7534080" cy="28836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650" b="1" u="none" spc="198" strike="noStrike">
                <a:solidFill>
                  <a:srgbClr val="1F3B2D"/>
                </a:solidFill>
                <a:effectLst/>
                <a:uFillTx/>
                <a:latin typeface="Arial"/>
                <a:ea typeface="Arial"/>
              </a:rPr>
              <a:t>THREE STRUCTURAL PROPERTIES</a:t>
            </a:r>
            <a:endParaRPr lang="fr-FR" sz="1650" b="0" u="none" strike="noStrike">
              <a:solidFill>
                <a:srgbClr val="000000"/>
              </a:solidFill>
              <a:effectLst/>
              <a:uFillTx/>
              <a:latin typeface="Arial"/>
            </a:endParaRPr>
          </a:p>
        </p:txBody>
      </p:sp>
      <p:sp>
        <p:nvSpPr>
          <p:cNvPr id="205" name="Text 11"/>
          <p:cNvSpPr/>
          <p:nvPr/>
        </p:nvSpPr>
        <p:spPr>
          <a:xfrm>
            <a:off x="1415880" y="5661360"/>
            <a:ext cx="532800" cy="253800"/>
          </a:xfrm>
          <a:prstGeom prst="rect">
            <a:avLst/>
          </a:prstGeom>
          <a:noFill/>
          <a:ln w="0">
            <a:noFill/>
          </a:ln>
        </p:spPr>
        <p:style>
          <a:lnRef idx="0"/>
          <a:fillRef idx="0"/>
          <a:effectRef idx="0"/>
          <a:fontRef idx="minor"/>
        </p:style>
        <p:txBody>
          <a:bodyPr lIns="25560" tIns="25560" rIns="25560" bIns="25560" anchor="t">
            <a:normAutofit fontScale="55000" lnSpcReduction="19999"/>
          </a:bodyPr>
          <a:p>
            <a:endParaRPr lang="fr-FR" sz="1800" b="0" u="none" strike="noStrike">
              <a:solidFill>
                <a:srgbClr val="000000"/>
              </a:solidFill>
              <a:effectLst/>
              <a:uFillTx/>
              <a:latin typeface="Arial"/>
            </a:endParaRPr>
          </a:p>
        </p:txBody>
      </p:sp>
      <p:sp>
        <p:nvSpPr>
          <p:cNvPr id="206" name="Text 12"/>
          <p:cNvSpPr/>
          <p:nvPr/>
        </p:nvSpPr>
        <p:spPr>
          <a:xfrm>
            <a:off x="1431360" y="5623200"/>
            <a:ext cx="6866640" cy="101232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46000"/>
              </a:lnSpc>
              <a:tabLst>
                <a:tab pos="0" algn="l"/>
              </a:tabLst>
            </a:pPr>
            <a:r>
              <a:rPr lang="en-US" sz="2250" b="1" u="none" spc="-6" strike="noStrike">
                <a:solidFill>
                  <a:srgbClr val="3A403B"/>
                </a:solidFill>
                <a:effectLst/>
                <a:uFillTx/>
                <a:latin typeface="Arial"/>
                <a:ea typeface="Arial"/>
              </a:rPr>
              <a:t>Asymmetry. </a:t>
            </a:r>
            <a:r>
              <a:rPr lang="en-US" sz="2250" b="0" u="none" spc="-6" strike="noStrike">
                <a:solidFill>
                  <a:srgbClr val="3A403B"/>
                </a:solidFill>
                <a:effectLst/>
                <a:uFillTx/>
                <a:latin typeface="Arial"/>
                <a:ea typeface="Arial"/>
              </a:rPr>
              <a:t>Conversion is defined only from components 2–10 to component 1 (time). The reverse is not defined.</a:t>
            </a:r>
            <a:endParaRPr lang="fr-FR" sz="2250" b="0" u="none" strike="noStrike">
              <a:solidFill>
                <a:srgbClr val="000000"/>
              </a:solidFill>
              <a:effectLst/>
              <a:uFillTx/>
              <a:latin typeface="Arial"/>
            </a:endParaRPr>
          </a:p>
        </p:txBody>
      </p:sp>
      <p:sp>
        <p:nvSpPr>
          <p:cNvPr id="207" name="Text 14"/>
          <p:cNvSpPr/>
          <p:nvPr/>
        </p:nvSpPr>
        <p:spPr>
          <a:xfrm>
            <a:off x="1377000" y="6749640"/>
            <a:ext cx="7202520" cy="12916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6000"/>
              </a:lnSpc>
              <a:tabLst>
                <a:tab pos="0" algn="l"/>
              </a:tabLst>
            </a:pPr>
            <a:r>
              <a:rPr lang="en-US" sz="2250" b="1" u="none" spc="-6" strike="noStrike">
                <a:solidFill>
                  <a:srgbClr val="3A403B"/>
                </a:solidFill>
                <a:effectLst/>
                <a:uFillTx/>
                <a:latin typeface="Arial"/>
                <a:ea typeface="Arial"/>
              </a:rPr>
              <a:t>No ecological-to-ecological mapping. </a:t>
            </a:r>
            <a:r>
              <a:rPr lang="en-US" sz="2250" b="0" u="none" spc="-6" strike="noStrike">
                <a:solidFill>
                  <a:srgbClr val="3A403B"/>
                </a:solidFill>
                <a:effectLst/>
                <a:uFillTx/>
                <a:latin typeface="Arial"/>
                <a:ea typeface="Arial"/>
              </a:rPr>
              <a:t>Ecological units become exchangeable only via the time component, never directly with one another.</a:t>
            </a:r>
            <a:endParaRPr lang="fr-FR" sz="2250" b="0" u="none" strike="noStrike">
              <a:solidFill>
                <a:srgbClr val="000000"/>
              </a:solidFill>
              <a:effectLst/>
              <a:uFillTx/>
              <a:latin typeface="Arial"/>
            </a:endParaRPr>
          </a:p>
        </p:txBody>
      </p:sp>
      <p:sp>
        <p:nvSpPr>
          <p:cNvPr id="208" name="Text 16"/>
          <p:cNvSpPr/>
          <p:nvPr/>
        </p:nvSpPr>
        <p:spPr>
          <a:xfrm>
            <a:off x="1349640" y="8161560"/>
            <a:ext cx="6866640" cy="88812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6000"/>
              </a:lnSpc>
              <a:tabLst>
                <a:tab pos="0" algn="l"/>
              </a:tabLst>
            </a:pPr>
            <a:r>
              <a:rPr lang="en-US" sz="2250" b="1" u="none" spc="-6" strike="noStrike">
                <a:solidFill>
                  <a:srgbClr val="3A403B"/>
                </a:solidFill>
                <a:effectLst/>
                <a:uFillTx/>
                <a:latin typeface="Arial"/>
                <a:ea typeface="Arial"/>
              </a:rPr>
              <a:t>Bounded range. </a:t>
            </a:r>
            <a:r>
              <a:rPr lang="en-US" sz="2250" b="0" u="none" spc="-6" strike="noStrike">
                <a:solidFill>
                  <a:srgbClr val="3A403B"/>
                </a:solidFill>
                <a:effectLst/>
                <a:uFillTx/>
                <a:latin typeface="Arial"/>
                <a:ea typeface="Arial"/>
              </a:rPr>
              <a:t>Each </a:t>
            </a:r>
            <a:r>
              <a:rPr lang="en-US" sz="1650" b="0" u="none" spc="-6" strike="noStrike">
                <a:solidFill>
                  <a:srgbClr val="3A403B"/>
                </a:solidFill>
                <a:effectLst/>
                <a:uFillTx/>
                <a:latin typeface="Courier New"/>
                <a:ea typeface="Courier New"/>
              </a:rPr>
              <a:t>I</a:t>
            </a:r>
            <a:r>
              <a:rPr lang="en-US" sz="1368" b="0" u="none" spc="-6" strike="noStrike" baseline="-40000">
                <a:solidFill>
                  <a:srgbClr val="3A403B"/>
                </a:solidFill>
                <a:effectLst/>
                <a:uFillTx/>
                <a:latin typeface="Courier New"/>
                <a:ea typeface="Courier New"/>
              </a:rPr>
              <a:t>p,v</a:t>
            </a:r>
            <a:r>
              <a:rPr lang="en-US" sz="1650" b="0" u="none" spc="-6" strike="noStrike">
                <a:solidFill>
                  <a:srgbClr val="3A403B"/>
                </a:solidFill>
                <a:effectLst/>
                <a:uFillTx/>
                <a:latin typeface="Courier New"/>
                <a:ea typeface="Courier New"/>
              </a:rPr>
              <a:t>(t) ∈ [α</a:t>
            </a:r>
            <a:r>
              <a:rPr lang="en-US" sz="1368" b="0" u="none" spc="-6" strike="noStrike" baseline="-40000">
                <a:solidFill>
                  <a:srgbClr val="3A403B"/>
                </a:solidFill>
                <a:effectLst/>
                <a:uFillTx/>
                <a:latin typeface="Courier New"/>
                <a:ea typeface="Courier New"/>
              </a:rPr>
              <a:t>v</a:t>
            </a:r>
            <a:r>
              <a:rPr lang="en-US" sz="1650" b="0" u="none" spc="-6" strike="noStrike">
                <a:solidFill>
                  <a:srgbClr val="3A403B"/>
                </a:solidFill>
                <a:effectLst/>
                <a:uFillTx/>
                <a:latin typeface="Courier New"/>
                <a:ea typeface="Courier New"/>
              </a:rPr>
              <a:t>, β</a:t>
            </a:r>
            <a:r>
              <a:rPr lang="en-US" sz="1368" b="0" u="none" spc="-6" strike="noStrike" baseline="-40000">
                <a:solidFill>
                  <a:srgbClr val="3A403B"/>
                </a:solidFill>
                <a:effectLst/>
                <a:uFillTx/>
                <a:latin typeface="Courier New"/>
                <a:ea typeface="Courier New"/>
              </a:rPr>
              <a:t>v</a:t>
            </a:r>
            <a:r>
              <a:rPr lang="en-US" sz="1650" b="0" u="none" spc="-6" strike="noStrike">
                <a:solidFill>
                  <a:srgbClr val="3A403B"/>
                </a:solidFill>
                <a:effectLst/>
                <a:uFillTx/>
                <a:latin typeface="Courier New"/>
                <a:ea typeface="Courier New"/>
              </a:rPr>
              <a:t>] </a:t>
            </a:r>
            <a:r>
              <a:rPr lang="en-US" sz="2250" b="0" u="none" spc="-6" strike="noStrike">
                <a:solidFill>
                  <a:srgbClr val="3A403B"/>
                </a:solidFill>
                <a:effectLst/>
                <a:uFillTx/>
                <a:latin typeface="Arial"/>
                <a:ea typeface="Arial"/>
              </a:rPr>
              <a:t>with </a:t>
            </a:r>
            <a:r>
              <a:rPr lang="en-US" sz="1650" b="0" u="none" spc="-6" strike="noStrike">
                <a:solidFill>
                  <a:srgbClr val="3A403B"/>
                </a:solidFill>
                <a:effectLst/>
                <a:uFillTx/>
                <a:latin typeface="Courier New"/>
                <a:ea typeface="Courier New"/>
              </a:rPr>
              <a:t>α</a:t>
            </a:r>
            <a:r>
              <a:rPr lang="en-US" sz="1368" b="0" u="none" spc="-6" strike="noStrike" baseline="-40000">
                <a:solidFill>
                  <a:srgbClr val="3A403B"/>
                </a:solidFill>
                <a:effectLst/>
                <a:uFillTx/>
                <a:latin typeface="Courier New"/>
                <a:ea typeface="Courier New"/>
              </a:rPr>
              <a:t>v </a:t>
            </a:r>
            <a:r>
              <a:rPr lang="en-US" sz="1650" b="0" u="none" spc="-6" strike="noStrike">
                <a:solidFill>
                  <a:srgbClr val="3A403B"/>
                </a:solidFill>
                <a:effectLst/>
                <a:uFillTx/>
                <a:latin typeface="Courier New"/>
                <a:ea typeface="Courier New"/>
              </a:rPr>
              <a:t>&gt; 0 </a:t>
            </a:r>
            <a:r>
              <a:rPr lang="en-US" sz="2250" b="0" u="none" spc="-6" strike="noStrike">
                <a:solidFill>
                  <a:srgbClr val="3A403B"/>
                </a:solidFill>
                <a:effectLst/>
                <a:uFillTx/>
                <a:latin typeface="Arial"/>
                <a:ea typeface="Arial"/>
              </a:rPr>
              <a:t>as framework invariant.</a:t>
            </a:r>
            <a:endParaRPr lang="fr-FR" sz="2250" b="0" u="none" strike="noStrike">
              <a:solidFill>
                <a:srgbClr val="000000"/>
              </a:solidFill>
              <a:effectLst/>
              <a:uFillTx/>
              <a:latin typeface="Arial"/>
            </a:endParaRPr>
          </a:p>
        </p:txBody>
      </p:sp>
      <p:sp>
        <p:nvSpPr>
          <p:cNvPr id="209" name="Text 17"/>
          <p:cNvSpPr/>
          <p:nvPr/>
        </p:nvSpPr>
        <p:spPr>
          <a:xfrm>
            <a:off x="9340920" y="5200920"/>
            <a:ext cx="7534080" cy="28836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650" b="1" u="none" spc="198" strike="noStrike">
                <a:solidFill>
                  <a:srgbClr val="1F3B2D"/>
                </a:solidFill>
                <a:effectLst/>
                <a:uFillTx/>
                <a:latin typeface="Arial"/>
                <a:ea typeface="Arial"/>
              </a:rPr>
              <a:t>THREE OPERATIONAL CONTEXTS</a:t>
            </a:r>
            <a:endParaRPr lang="fr-FR" sz="1650" b="0" u="none" strike="noStrike">
              <a:solidFill>
                <a:srgbClr val="000000"/>
              </a:solidFill>
              <a:effectLst/>
              <a:uFillTx/>
              <a:latin typeface="Arial"/>
            </a:endParaRPr>
          </a:p>
        </p:txBody>
      </p:sp>
      <p:sp>
        <p:nvSpPr>
          <p:cNvPr id="210" name="Text 19"/>
          <p:cNvSpPr/>
          <p:nvPr/>
        </p:nvSpPr>
        <p:spPr>
          <a:xfrm>
            <a:off x="9369360" y="5623200"/>
            <a:ext cx="7485840" cy="12916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6000"/>
              </a:lnSpc>
              <a:tabLst>
                <a:tab pos="0" algn="l"/>
              </a:tabLst>
            </a:pPr>
            <a:r>
              <a:rPr lang="en-US" sz="2250" b="1" u="none" spc="-6" strike="noStrike">
                <a:solidFill>
                  <a:srgbClr val="3A403B"/>
                </a:solidFill>
                <a:effectLst/>
                <a:uFillTx/>
                <a:latin typeface="Arial"/>
                <a:ea typeface="Arial"/>
              </a:rPr>
              <a:t>Settlement factor </a:t>
            </a:r>
            <a:r>
              <a:rPr lang="en-US" sz="2250" b="0" u="none" spc="-6" strike="noStrike">
                <a:solidFill>
                  <a:srgbClr val="3A403B"/>
                </a:solidFill>
                <a:effectLst/>
                <a:uFillTx/>
                <a:latin typeface="Arial"/>
                <a:ea typeface="Arial"/>
              </a:rPr>
              <a:t>at daily reconciliation : converts accumulated ecological inventory into time-axis credits or debits.</a:t>
            </a:r>
            <a:endParaRPr lang="fr-FR" sz="2250" b="0" u="none" strike="noStrike">
              <a:solidFill>
                <a:srgbClr val="000000"/>
              </a:solidFill>
              <a:effectLst/>
              <a:uFillTx/>
              <a:latin typeface="Arial"/>
            </a:endParaRPr>
          </a:p>
        </p:txBody>
      </p:sp>
      <p:sp>
        <p:nvSpPr>
          <p:cNvPr id="211" name="Text 21"/>
          <p:cNvSpPr/>
          <p:nvPr/>
        </p:nvSpPr>
        <p:spPr>
          <a:xfrm>
            <a:off x="9369360" y="6735960"/>
            <a:ext cx="7218000" cy="129168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46000"/>
              </a:lnSpc>
              <a:tabLst>
                <a:tab pos="0" algn="l"/>
              </a:tabLst>
            </a:pPr>
            <a:r>
              <a:rPr lang="en-US" sz="2250" b="1" u="none" spc="-6" strike="noStrike">
                <a:solidFill>
                  <a:srgbClr val="3A403B"/>
                </a:solidFill>
                <a:effectLst/>
                <a:uFillTx/>
                <a:latin typeface="Arial"/>
                <a:ea typeface="Arial"/>
              </a:rPr>
              <a:t>Redemption factor </a:t>
            </a:r>
            <a:r>
              <a:rPr lang="en-US" sz="2250" b="0" u="none" spc="-6" strike="noStrike">
                <a:solidFill>
                  <a:srgbClr val="3A403B"/>
                </a:solidFill>
                <a:effectLst/>
                <a:uFillTx/>
                <a:latin typeface="Arial"/>
                <a:ea typeface="Arial"/>
              </a:rPr>
              <a:t>an agent may use voluntarily, before daily reconciliation, to clear an ecological balance.</a:t>
            </a:r>
            <a:endParaRPr lang="fr-FR" sz="2250" b="0" u="none" strike="noStrike">
              <a:solidFill>
                <a:srgbClr val="000000"/>
              </a:solidFill>
              <a:effectLst/>
              <a:uFillTx/>
              <a:latin typeface="Arial"/>
            </a:endParaRPr>
          </a:p>
        </p:txBody>
      </p:sp>
      <p:sp>
        <p:nvSpPr>
          <p:cNvPr id="212" name="Text 23"/>
          <p:cNvSpPr/>
          <p:nvPr/>
        </p:nvSpPr>
        <p:spPr>
          <a:xfrm>
            <a:off x="9369360" y="8028000"/>
            <a:ext cx="6866640" cy="12916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6000"/>
              </a:lnSpc>
              <a:tabLst>
                <a:tab pos="0" algn="l"/>
              </a:tabLst>
            </a:pPr>
            <a:r>
              <a:rPr lang="en-US" sz="2250" b="1" u="none" spc="-6" strike="noStrike">
                <a:solidFill>
                  <a:srgbClr val="3A403B"/>
                </a:solidFill>
                <a:effectLst/>
                <a:uFillTx/>
                <a:latin typeface="Arial"/>
                <a:ea typeface="Arial"/>
              </a:rPr>
              <a:t>Informational valuation </a:t>
            </a:r>
            <a:r>
              <a:rPr lang="en-US" sz="2250" b="0" u="none" spc="-6" strike="noStrike">
                <a:solidFill>
                  <a:srgbClr val="3A403B"/>
                </a:solidFill>
                <a:effectLst/>
                <a:uFillTx/>
                <a:latin typeface="Arial"/>
                <a:ea typeface="Arial"/>
              </a:rPr>
              <a:t>at the transaction window :  aggregates a vector into a single time-equivalent for buyer unique price comparison. To see price in </a:t>
            </a:r>
            <a:r>
              <a:rPr lang="en-US" sz="2250" b="1" u="none" spc="-6" strike="noStrike">
                <a:solidFill>
                  <a:srgbClr val="3A403B"/>
                </a:solidFill>
                <a:effectLst/>
                <a:uFillTx/>
                <a:latin typeface="Arial"/>
                <a:ea typeface="Arial"/>
              </a:rPr>
              <a:t>scalar mode</a:t>
            </a:r>
            <a:r>
              <a:rPr lang="en-US" sz="2250" b="0" u="none" spc="-6" strike="noStrike">
                <a:solidFill>
                  <a:srgbClr val="3A403B"/>
                </a:solidFill>
                <a:effectLst/>
                <a:uFillTx/>
                <a:latin typeface="Arial"/>
                <a:ea typeface="Arial"/>
              </a:rPr>
              <a:t>.</a:t>
            </a:r>
            <a:endParaRPr lang="fr-FR" sz="225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213" name="Image 14" descr="preencoded.png"/>
          <p:cNvPicPr/>
          <p:nvPr/>
        </p:nvPicPr>
        <p:blipFill>
          <a:blip r:embed="rId1"/>
          <a:stretch/>
        </p:blipFill>
        <p:spPr>
          <a:xfrm>
            <a:off x="1523880" y="533520"/>
            <a:ext cx="208800" cy="208800"/>
          </a:xfrm>
          <a:prstGeom prst="rect">
            <a:avLst/>
          </a:prstGeom>
          <a:noFill/>
          <a:ln w="0">
            <a:noFill/>
          </a:ln>
        </p:spPr>
      </p:pic>
      <p:sp>
        <p:nvSpPr>
          <p:cNvPr id="214" name="Text 39"/>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215" name="Text 97"/>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Independent researcher</a:t>
            </a:r>
            <a:endParaRPr lang="fr-FR" sz="1200" b="0" u="none" strike="noStrike">
              <a:solidFill>
                <a:srgbClr val="000000"/>
              </a:solidFill>
              <a:effectLst/>
              <a:uFillTx/>
              <a:latin typeface="Arial"/>
            </a:endParaRPr>
          </a:p>
        </p:txBody>
      </p:sp>
      <p:sp>
        <p:nvSpPr>
          <p:cNvPr id="216" name="Text 105"/>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3.4 - </a:t>
            </a:r>
            <a:r>
              <a:rPr lang="en-US" sz="1350" b="1" u="none" spc="244" strike="noStrike">
                <a:solidFill>
                  <a:srgbClr val="6E736E"/>
                </a:solidFill>
                <a:effectLst/>
                <a:uFillTx/>
                <a:latin typeface="Arial"/>
                <a:ea typeface="Arial"/>
              </a:rPr>
              <a:t>ANNUAL FEEDBACK — TWO COUPLED </a:t>
            </a:r>
            <a:r>
              <a:rPr lang="en-US" sz="1350" b="1" u="none" spc="244" strike="noStrike">
                <a:solidFill>
                  <a:srgbClr val="6E736E"/>
                </a:solidFill>
                <a:effectLst/>
                <a:uFillTx/>
                <a:latin typeface="Arial"/>
                <a:ea typeface="Arial"/>
              </a:rPr>
              <a:t>LOOPS</a:t>
            </a:r>
            <a:endParaRPr lang="fr-FR" sz="1350" b="0" u="none" strike="noStrike">
              <a:solidFill>
                <a:srgbClr val="000000"/>
              </a:solidFill>
              <a:effectLst/>
              <a:uFillTx/>
              <a:latin typeface="Arial"/>
            </a:endParaRPr>
          </a:p>
        </p:txBody>
      </p:sp>
      <p:sp>
        <p:nvSpPr>
          <p:cNvPr id="217" name="Text 107"/>
          <p:cNvSpPr/>
          <p:nvPr/>
        </p:nvSpPr>
        <p:spPr>
          <a:xfrm>
            <a:off x="1523880" y="1998000"/>
            <a:ext cx="14715360" cy="63180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4000"/>
              </a:lnSpc>
              <a:tabLst>
                <a:tab pos="0" algn="l"/>
              </a:tabLst>
            </a:pPr>
            <a:r>
              <a:rPr lang="en-US" sz="4500" b="0" u="none" spc="-91" strike="noStrike">
                <a:solidFill>
                  <a:srgbClr val="111613"/>
                </a:solidFill>
                <a:effectLst/>
                <a:uFillTx/>
                <a:latin typeface="Georgia"/>
                <a:ea typeface="Georgia"/>
              </a:rPr>
              <a:t>The monetary equilibrium balance : short term and long term with Rate</a:t>
            </a:r>
            <a:r>
              <a:rPr lang="en-US" sz="4500" b="0" u="none" spc="-91" strike="noStrike" baseline="-8000">
                <a:solidFill>
                  <a:srgbClr val="111613"/>
                </a:solidFill>
                <a:effectLst/>
                <a:uFillTx/>
                <a:latin typeface="Georgia"/>
                <a:ea typeface="Georgia"/>
              </a:rPr>
              <a:t>v</a:t>
            </a:r>
            <a:endParaRPr lang="fr-FR" sz="4500" b="0" u="none" strike="noStrike">
              <a:solidFill>
                <a:srgbClr val="000000"/>
              </a:solidFill>
              <a:effectLst/>
              <a:uFillTx/>
              <a:latin typeface="Arial"/>
            </a:endParaRPr>
          </a:p>
        </p:txBody>
      </p:sp>
      <p:sp>
        <p:nvSpPr>
          <p:cNvPr id="218" name="Shape 32"/>
          <p:cNvSpPr/>
          <p:nvPr/>
        </p:nvSpPr>
        <p:spPr>
          <a:xfrm>
            <a:off x="1523880" y="3652200"/>
            <a:ext cx="2208960" cy="3204360"/>
          </a:xfrm>
          <a:prstGeom prst="rect">
            <a:avLst/>
          </a:prstGeom>
          <a:solidFill>
            <a:srgbClr val="E8D9BD"/>
          </a:solidFill>
          <a:ln w="9842">
            <a:solidFill>
              <a:srgbClr val="B8864A"/>
            </a:solidFill>
            <a:round/>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219" name="Text 109"/>
          <p:cNvSpPr/>
          <p:nvPr/>
        </p:nvSpPr>
        <p:spPr>
          <a:xfrm>
            <a:off x="1743480" y="3890520"/>
            <a:ext cx="1846440" cy="33264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980" b="1" u="none" spc="116" strike="noStrike">
                <a:solidFill>
                  <a:srgbClr val="6E736E"/>
                </a:solidFill>
                <a:effectLst/>
                <a:uFillTx/>
                <a:latin typeface="Arial"/>
                <a:ea typeface="Arial"/>
              </a:rPr>
              <a:t>ANNUAL MONETARY-BALANCE RATIO</a:t>
            </a:r>
            <a:endParaRPr lang="fr-FR" sz="980" b="0" u="none" strike="noStrike">
              <a:solidFill>
                <a:srgbClr val="000000"/>
              </a:solidFill>
              <a:effectLst/>
              <a:uFillTx/>
              <a:latin typeface="Arial"/>
            </a:endParaRPr>
          </a:p>
        </p:txBody>
      </p:sp>
      <p:sp>
        <p:nvSpPr>
          <p:cNvPr id="220" name="Text 111"/>
          <p:cNvSpPr/>
          <p:nvPr/>
        </p:nvSpPr>
        <p:spPr>
          <a:xfrm>
            <a:off x="1743480" y="4319280"/>
            <a:ext cx="1846440" cy="8326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2250" b="1" u="none" spc="-23" strike="noStrike">
                <a:solidFill>
                  <a:srgbClr val="B8864A"/>
                </a:solidFill>
                <a:effectLst/>
                <a:uFillTx/>
                <a:latin typeface="Courier New"/>
                <a:ea typeface="Courier New"/>
              </a:rPr>
              <a:t>B(y) / D </a:t>
            </a:r>
            <a:r>
              <a:rPr lang="en-US" sz="1868" b="1" u="none" spc="-23" strike="noStrike" baseline="-40000">
                <a:solidFill>
                  <a:srgbClr val="B8864A"/>
                </a:solidFill>
                <a:effectLst/>
                <a:uFillTx/>
                <a:latin typeface="Courier New"/>
                <a:ea typeface="Courier New"/>
              </a:rPr>
              <a:t>destroyed</a:t>
            </a:r>
            <a:endParaRPr lang="fr-FR" sz="1870" b="0" u="none" strike="noStrike">
              <a:solidFill>
                <a:srgbClr val="000000"/>
              </a:solidFill>
              <a:effectLst/>
              <a:uFillTx/>
              <a:latin typeface="Arial"/>
            </a:endParaRPr>
          </a:p>
        </p:txBody>
      </p:sp>
      <p:sp>
        <p:nvSpPr>
          <p:cNvPr id="221" name="Text 113"/>
          <p:cNvSpPr/>
          <p:nvPr/>
        </p:nvSpPr>
        <p:spPr>
          <a:xfrm>
            <a:off x="1743480" y="5247720"/>
            <a:ext cx="1846440" cy="5234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650" b="1" u="none" strike="noStrike">
                <a:solidFill>
                  <a:srgbClr val="B8864A"/>
                </a:solidFill>
                <a:effectLst/>
                <a:uFillTx/>
                <a:latin typeface="Courier New"/>
                <a:ea typeface="Courier New"/>
              </a:rPr>
              <a:t>&gt; 1 </a:t>
            </a:r>
            <a:r>
              <a:rPr lang="en-US" sz="1200" b="0" u="none" strike="noStrike">
                <a:solidFill>
                  <a:srgbClr val="3A403B"/>
                </a:solidFill>
                <a:effectLst/>
                <a:uFillTx/>
                <a:latin typeface="Arial"/>
                <a:ea typeface="Arial"/>
              </a:rPr>
              <a:t>inflationary · expands</a:t>
            </a:r>
            <a:endParaRPr lang="fr-FR" sz="1200" b="0" u="none" strike="noStrike">
              <a:solidFill>
                <a:srgbClr val="000000"/>
              </a:solidFill>
              <a:effectLst/>
              <a:uFillTx/>
              <a:latin typeface="Arial"/>
            </a:endParaRPr>
          </a:p>
        </p:txBody>
      </p:sp>
      <p:sp>
        <p:nvSpPr>
          <p:cNvPr id="222" name="Text 115"/>
          <p:cNvSpPr/>
          <p:nvPr/>
        </p:nvSpPr>
        <p:spPr>
          <a:xfrm>
            <a:off x="1743480" y="5781240"/>
            <a:ext cx="1846440" cy="3412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650" b="1" u="none" strike="noStrike">
                <a:solidFill>
                  <a:srgbClr val="B8864A"/>
                </a:solidFill>
                <a:effectLst/>
                <a:uFillTx/>
                <a:latin typeface="Courier New"/>
                <a:ea typeface="Courier New"/>
              </a:rPr>
              <a:t>= 1 </a:t>
            </a:r>
            <a:r>
              <a:rPr lang="en-US" sz="1200" b="0" u="none" strike="noStrike">
                <a:solidFill>
                  <a:srgbClr val="3A403B"/>
                </a:solidFill>
                <a:effectLst/>
                <a:uFillTx/>
                <a:latin typeface="Arial"/>
                <a:ea typeface="Arial"/>
              </a:rPr>
              <a:t>balanced · holds</a:t>
            </a:r>
            <a:endParaRPr lang="fr-FR" sz="1200" b="0" u="none" strike="noStrike">
              <a:solidFill>
                <a:srgbClr val="000000"/>
              </a:solidFill>
              <a:effectLst/>
              <a:uFillTx/>
              <a:latin typeface="Arial"/>
            </a:endParaRPr>
          </a:p>
        </p:txBody>
      </p:sp>
      <p:sp>
        <p:nvSpPr>
          <p:cNvPr id="223" name="Text 117"/>
          <p:cNvSpPr/>
          <p:nvPr/>
        </p:nvSpPr>
        <p:spPr>
          <a:xfrm>
            <a:off x="1743480" y="6132960"/>
            <a:ext cx="1846440" cy="5234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650" b="1" u="none" strike="noStrike">
                <a:solidFill>
                  <a:srgbClr val="B8864A"/>
                </a:solidFill>
                <a:effectLst/>
                <a:uFillTx/>
                <a:latin typeface="Courier New"/>
                <a:ea typeface="Courier New"/>
              </a:rPr>
              <a:t>&lt; 1 </a:t>
            </a:r>
            <a:r>
              <a:rPr lang="en-US" sz="1200" b="0" u="none" strike="noStrike">
                <a:solidFill>
                  <a:srgbClr val="3A403B"/>
                </a:solidFill>
                <a:effectLst/>
                <a:uFillTx/>
                <a:latin typeface="Arial"/>
                <a:ea typeface="Arial"/>
              </a:rPr>
              <a:t>deflationary · contracts</a:t>
            </a:r>
            <a:endParaRPr lang="fr-FR" sz="1200" b="0" u="none" strike="noStrike">
              <a:solidFill>
                <a:srgbClr val="000000"/>
              </a:solidFill>
              <a:effectLst/>
              <a:uFillTx/>
              <a:latin typeface="Arial"/>
            </a:endParaRPr>
          </a:p>
        </p:txBody>
      </p:sp>
      <p:sp>
        <p:nvSpPr>
          <p:cNvPr id="224" name="Text 118"/>
          <p:cNvSpPr/>
          <p:nvPr/>
        </p:nvSpPr>
        <p:spPr>
          <a:xfrm>
            <a:off x="4324680" y="3696480"/>
            <a:ext cx="10418400" cy="1998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050" b="1" u="none" spc="105" strike="noStrike">
                <a:solidFill>
                  <a:srgbClr val="6E736E"/>
                </a:solidFill>
                <a:effectLst/>
                <a:uFillTx/>
                <a:latin typeface="Arial"/>
                <a:ea typeface="Arial"/>
              </a:rPr>
              <a:t>FAST LOOP · PER-COMPONENT ECOLOGICAL PRESSURE</a:t>
            </a:r>
            <a:endParaRPr lang="fr-FR" sz="1050" b="0" u="none" strike="noStrike">
              <a:solidFill>
                <a:srgbClr val="000000"/>
              </a:solidFill>
              <a:effectLst/>
              <a:uFillTx/>
              <a:latin typeface="Arial"/>
            </a:endParaRPr>
          </a:p>
        </p:txBody>
      </p:sp>
      <p:sp>
        <p:nvSpPr>
          <p:cNvPr id="225" name="Text 119"/>
          <p:cNvSpPr/>
          <p:nvPr/>
        </p:nvSpPr>
        <p:spPr>
          <a:xfrm>
            <a:off x="3962520" y="3973320"/>
            <a:ext cx="323280" cy="143388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800" b="0" u="none" strike="noStrike">
                <a:solidFill>
                  <a:srgbClr val="1F3B2D"/>
                </a:solidFill>
                <a:effectLst/>
                <a:uFillTx/>
                <a:latin typeface="Arial"/>
                <a:ea typeface="Arial"/>
              </a:rPr>
              <a:t>→</a:t>
            </a:r>
            <a:endParaRPr lang="fr-FR" sz="1800" b="0" u="none" strike="noStrike">
              <a:solidFill>
                <a:srgbClr val="000000"/>
              </a:solidFill>
              <a:effectLst/>
              <a:uFillTx/>
              <a:latin typeface="Arial"/>
            </a:endParaRPr>
          </a:p>
        </p:txBody>
      </p:sp>
      <p:sp>
        <p:nvSpPr>
          <p:cNvPr id="226" name="Shape 34"/>
          <p:cNvSpPr/>
          <p:nvPr/>
        </p:nvSpPr>
        <p:spPr>
          <a:xfrm>
            <a:off x="4286160" y="3973320"/>
            <a:ext cx="2142360" cy="1395720"/>
          </a:xfrm>
          <a:prstGeom prst="rect">
            <a:avLst/>
          </a:prstGeom>
          <a:solidFill>
            <a:srgbClr val="F4EFE6"/>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227" name="Shape 36"/>
          <p:cNvSpPr/>
          <p:nvPr/>
        </p:nvSpPr>
        <p:spPr>
          <a:xfrm>
            <a:off x="4286160" y="5364720"/>
            <a:ext cx="21423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228" name="Shape 56"/>
          <p:cNvSpPr/>
          <p:nvPr/>
        </p:nvSpPr>
        <p:spPr>
          <a:xfrm>
            <a:off x="4286160" y="3973320"/>
            <a:ext cx="21423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229" name="Shape 58"/>
          <p:cNvSpPr/>
          <p:nvPr/>
        </p:nvSpPr>
        <p:spPr>
          <a:xfrm>
            <a:off x="4286160" y="3973320"/>
            <a:ext cx="14040" cy="1395720"/>
          </a:xfrm>
          <a:prstGeom prst="rect">
            <a:avLst/>
          </a:prstGeom>
          <a:solidFill>
            <a:srgbClr val="1F3B2D"/>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230" name="Shape 60"/>
          <p:cNvSpPr/>
          <p:nvPr/>
        </p:nvSpPr>
        <p:spPr>
          <a:xfrm>
            <a:off x="6424560" y="3973320"/>
            <a:ext cx="8640" cy="1395720"/>
          </a:xfrm>
          <a:prstGeom prst="rect">
            <a:avLst/>
          </a:prstGeom>
          <a:solidFill>
            <a:srgbClr val="D9CFB9"/>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231" name="Text 120"/>
          <p:cNvSpPr/>
          <p:nvPr/>
        </p:nvSpPr>
        <p:spPr>
          <a:xfrm>
            <a:off x="4453560" y="4190760"/>
            <a:ext cx="1893960" cy="32616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0000"/>
              </a:lnSpc>
              <a:tabLst>
                <a:tab pos="0" algn="l"/>
              </a:tabLst>
            </a:pPr>
            <a:r>
              <a:rPr lang="en-US" sz="1950" b="1" u="none" strike="noStrike">
                <a:solidFill>
                  <a:srgbClr val="111613"/>
                </a:solidFill>
                <a:effectLst/>
                <a:uFillTx/>
                <a:latin typeface="Courier New"/>
                <a:ea typeface="Courier New"/>
              </a:rPr>
              <a:t>D</a:t>
            </a:r>
            <a:r>
              <a:rPr lang="en-US" sz="1618" b="1" u="none" strike="noStrike" baseline="-40000">
                <a:solidFill>
                  <a:srgbClr val="111613"/>
                </a:solidFill>
                <a:effectLst/>
                <a:uFillTx/>
                <a:latin typeface="Courier New"/>
                <a:ea typeface="Courier New"/>
              </a:rPr>
              <a:t>v</a:t>
            </a:r>
            <a:endParaRPr lang="fr-FR" sz="1620" b="0" u="none" strike="noStrike">
              <a:solidFill>
                <a:srgbClr val="000000"/>
              </a:solidFill>
              <a:effectLst/>
              <a:uFillTx/>
              <a:latin typeface="Arial"/>
            </a:endParaRPr>
          </a:p>
        </p:txBody>
      </p:sp>
      <p:sp>
        <p:nvSpPr>
          <p:cNvPr id="232" name="Text 121"/>
          <p:cNvSpPr/>
          <p:nvPr/>
        </p:nvSpPr>
        <p:spPr>
          <a:xfrm>
            <a:off x="4453560" y="4599360"/>
            <a:ext cx="1818720" cy="446040"/>
          </a:xfrm>
          <a:prstGeom prst="rect">
            <a:avLst/>
          </a:prstGeom>
          <a:noFill/>
          <a:ln w="0">
            <a:noFill/>
          </a:ln>
        </p:spPr>
        <p:style>
          <a:lnRef idx="0"/>
          <a:fillRef idx="0"/>
          <a:effectRef idx="0"/>
          <a:fontRef idx="minor"/>
        </p:style>
        <p:txBody>
          <a:bodyPr lIns="25560" tIns="25560" rIns="25560" bIns="25560" anchor="t">
            <a:normAutofit fontScale="70000" lnSpcReduction="19999"/>
          </a:bodyPr>
          <a:p>
            <a:pPr defTabSz="914400">
              <a:lnSpc>
                <a:spcPct val="130000"/>
              </a:lnSpc>
              <a:tabLst>
                <a:tab pos="0" algn="l"/>
              </a:tabLst>
            </a:pPr>
            <a:r>
              <a:rPr lang="en-US" sz="1800" b="0" u="none" strike="noStrike">
                <a:solidFill>
                  <a:srgbClr val="3A403B"/>
                </a:solidFill>
                <a:effectLst/>
                <a:uFillTx/>
                <a:latin typeface="Courier New"/>
                <a:ea typeface="Courier New"/>
              </a:rPr>
              <a:t>= F</a:t>
            </a:r>
            <a:r>
              <a:rPr lang="en-US" sz="1800" b="0" u="none" strike="noStrike" baseline="-40000">
                <a:solidFill>
                  <a:srgbClr val="3A403B"/>
                </a:solidFill>
                <a:effectLst/>
                <a:uFillTx/>
                <a:latin typeface="Courier New"/>
                <a:ea typeface="Courier New"/>
              </a:rPr>
              <a:t>v </a:t>
            </a:r>
            <a:r>
              <a:rPr lang="en-US" sz="1800" b="0" u="none" strike="noStrike">
                <a:solidFill>
                  <a:srgbClr val="3A403B"/>
                </a:solidFill>
                <a:effectLst/>
                <a:uFillTx/>
                <a:latin typeface="Courier New"/>
                <a:ea typeface="Courier New"/>
              </a:rPr>
              <a:t>(y−1) · </a:t>
            </a:r>
            <a:r>
              <a:rPr lang="en-US" sz="1800" b="1" u="none" strike="noStrike">
                <a:solidFill>
                  <a:srgbClr val="B8864A"/>
                </a:solidFill>
                <a:effectLst/>
                <a:uFillTx/>
                <a:latin typeface="Courier New"/>
                <a:ea typeface="Courier New"/>
              </a:rPr>
              <a:t>(B/D)</a:t>
            </a:r>
            <a:endParaRPr lang="fr-FR" sz="1800" b="0" u="none" strike="noStrike">
              <a:solidFill>
                <a:srgbClr val="000000"/>
              </a:solidFill>
              <a:effectLst/>
              <a:uFillTx/>
              <a:latin typeface="Arial"/>
            </a:endParaRPr>
          </a:p>
        </p:txBody>
      </p:sp>
      <p:sp>
        <p:nvSpPr>
          <p:cNvPr id="233" name="Text 122"/>
          <p:cNvSpPr/>
          <p:nvPr/>
        </p:nvSpPr>
        <p:spPr>
          <a:xfrm>
            <a:off x="4453560" y="5081760"/>
            <a:ext cx="1893960" cy="1800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980" b="0" i="1" u="none" strike="noStrike">
                <a:solidFill>
                  <a:srgbClr val="6E736E"/>
                </a:solidFill>
                <a:effectLst/>
                <a:uFillTx/>
                <a:latin typeface="Arial"/>
                <a:ea typeface="Arial"/>
              </a:rPr>
              <a:t>balance target Deviation</a:t>
            </a:r>
            <a:endParaRPr lang="fr-FR" sz="980" b="0" u="none" strike="noStrike">
              <a:solidFill>
                <a:srgbClr val="000000"/>
              </a:solidFill>
              <a:effectLst/>
              <a:uFillTx/>
              <a:latin typeface="Arial"/>
            </a:endParaRPr>
          </a:p>
        </p:txBody>
      </p:sp>
      <p:sp>
        <p:nvSpPr>
          <p:cNvPr id="234" name="Text 123"/>
          <p:cNvSpPr/>
          <p:nvPr/>
        </p:nvSpPr>
        <p:spPr>
          <a:xfrm>
            <a:off x="6429240" y="3973320"/>
            <a:ext cx="323280" cy="143388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800" b="0" u="none" strike="noStrike">
                <a:solidFill>
                  <a:srgbClr val="1F3B2D"/>
                </a:solidFill>
                <a:effectLst/>
                <a:uFillTx/>
                <a:latin typeface="Arial"/>
                <a:ea typeface="Arial"/>
              </a:rPr>
              <a:t>→</a:t>
            </a:r>
            <a:endParaRPr lang="fr-FR" sz="1800" b="0" u="none" strike="noStrike">
              <a:solidFill>
                <a:srgbClr val="000000"/>
              </a:solidFill>
              <a:effectLst/>
              <a:uFillTx/>
              <a:latin typeface="Arial"/>
            </a:endParaRPr>
          </a:p>
        </p:txBody>
      </p:sp>
      <p:sp>
        <p:nvSpPr>
          <p:cNvPr id="235" name="Shape 62"/>
          <p:cNvSpPr/>
          <p:nvPr/>
        </p:nvSpPr>
        <p:spPr>
          <a:xfrm>
            <a:off x="6753240" y="3973320"/>
            <a:ext cx="2142360" cy="1395720"/>
          </a:xfrm>
          <a:prstGeom prst="rect">
            <a:avLst/>
          </a:prstGeom>
          <a:solidFill>
            <a:srgbClr val="F4EFE6"/>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236" name="Shape 64"/>
          <p:cNvSpPr/>
          <p:nvPr/>
        </p:nvSpPr>
        <p:spPr>
          <a:xfrm>
            <a:off x="6753240" y="5364720"/>
            <a:ext cx="21423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237" name="Shape 66"/>
          <p:cNvSpPr/>
          <p:nvPr/>
        </p:nvSpPr>
        <p:spPr>
          <a:xfrm>
            <a:off x="6753240" y="3973320"/>
            <a:ext cx="21423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238" name="Shape 82"/>
          <p:cNvSpPr/>
          <p:nvPr/>
        </p:nvSpPr>
        <p:spPr>
          <a:xfrm>
            <a:off x="6753240" y="3973320"/>
            <a:ext cx="14040" cy="1395720"/>
          </a:xfrm>
          <a:prstGeom prst="rect">
            <a:avLst/>
          </a:prstGeom>
          <a:solidFill>
            <a:srgbClr val="1F3B2D"/>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239" name="Shape 84"/>
          <p:cNvSpPr/>
          <p:nvPr/>
        </p:nvSpPr>
        <p:spPr>
          <a:xfrm>
            <a:off x="8891280" y="3973320"/>
            <a:ext cx="8640" cy="1395720"/>
          </a:xfrm>
          <a:prstGeom prst="rect">
            <a:avLst/>
          </a:prstGeom>
          <a:solidFill>
            <a:srgbClr val="D9CFB9"/>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240" name="Text 124"/>
          <p:cNvSpPr/>
          <p:nvPr/>
        </p:nvSpPr>
        <p:spPr>
          <a:xfrm>
            <a:off x="6920280" y="4141080"/>
            <a:ext cx="1893960" cy="32616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0000"/>
              </a:lnSpc>
              <a:tabLst>
                <a:tab pos="0" algn="l"/>
              </a:tabLst>
            </a:pPr>
            <a:r>
              <a:rPr lang="en-US" sz="1950" b="1" u="none" strike="noStrike">
                <a:solidFill>
                  <a:srgbClr val="111613"/>
                </a:solidFill>
                <a:effectLst/>
                <a:uFillTx/>
                <a:latin typeface="Courier New"/>
                <a:ea typeface="Courier New"/>
              </a:rPr>
              <a:t>T</a:t>
            </a:r>
            <a:r>
              <a:rPr lang="en-US" sz="1618" b="1" u="none" strike="noStrike" baseline="-40000">
                <a:solidFill>
                  <a:srgbClr val="111613"/>
                </a:solidFill>
                <a:effectLst/>
                <a:uFillTx/>
                <a:latin typeface="Courier New"/>
                <a:ea typeface="Courier New"/>
              </a:rPr>
              <a:t>v</a:t>
            </a:r>
            <a:endParaRPr lang="fr-FR" sz="1620" b="0" u="none" strike="noStrike">
              <a:solidFill>
                <a:srgbClr val="000000"/>
              </a:solidFill>
              <a:effectLst/>
              <a:uFillTx/>
              <a:latin typeface="Arial"/>
            </a:endParaRPr>
          </a:p>
        </p:txBody>
      </p:sp>
      <p:sp>
        <p:nvSpPr>
          <p:cNvPr id="241" name="Text 125"/>
          <p:cNvSpPr/>
          <p:nvPr/>
        </p:nvSpPr>
        <p:spPr>
          <a:xfrm>
            <a:off x="6920280" y="4585680"/>
            <a:ext cx="1893960" cy="42696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30000"/>
              </a:lnSpc>
              <a:tabLst>
                <a:tab pos="0" algn="l"/>
              </a:tabLst>
            </a:pPr>
            <a:r>
              <a:rPr lang="en-US" sz="1130" b="0" u="none" strike="noStrike">
                <a:solidFill>
                  <a:srgbClr val="3A403B"/>
                </a:solidFill>
                <a:effectLst/>
                <a:uFillTx/>
                <a:latin typeface="Courier New"/>
                <a:ea typeface="Courier New"/>
              </a:rPr>
              <a:t>= (1−λ)·MA₁₂(F−G) + λ·D </a:t>
            </a:r>
            <a:r>
              <a:rPr lang="en-US" sz="937" b="0" u="none" strike="noStrike" baseline="-40000">
                <a:solidFill>
                  <a:srgbClr val="3A403B"/>
                </a:solidFill>
                <a:effectLst/>
                <a:uFillTx/>
                <a:latin typeface="Courier New"/>
                <a:ea typeface="Courier New"/>
              </a:rPr>
              <a:t>v</a:t>
            </a:r>
            <a:endParaRPr lang="fr-FR" sz="939" b="0" u="none" strike="noStrike">
              <a:solidFill>
                <a:srgbClr val="000000"/>
              </a:solidFill>
              <a:effectLst/>
              <a:uFillTx/>
              <a:latin typeface="Arial"/>
            </a:endParaRPr>
          </a:p>
        </p:txBody>
      </p:sp>
      <p:sp>
        <p:nvSpPr>
          <p:cNvPr id="242" name="Text 126"/>
          <p:cNvSpPr/>
          <p:nvPr/>
        </p:nvSpPr>
        <p:spPr>
          <a:xfrm>
            <a:off x="6920280" y="5058720"/>
            <a:ext cx="1893960" cy="1800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980" b="0" i="1" u="none" strike="noStrike">
                <a:solidFill>
                  <a:srgbClr val="6E736E"/>
                </a:solidFill>
                <a:effectLst/>
                <a:uFillTx/>
                <a:latin typeface="Arial"/>
                <a:ea typeface="Arial"/>
              </a:rPr>
              <a:t>equilibrium Trajectory</a:t>
            </a:r>
            <a:endParaRPr lang="fr-FR" sz="980" b="0" u="none" strike="noStrike">
              <a:solidFill>
                <a:srgbClr val="000000"/>
              </a:solidFill>
              <a:effectLst/>
              <a:uFillTx/>
              <a:latin typeface="Arial"/>
            </a:endParaRPr>
          </a:p>
        </p:txBody>
      </p:sp>
      <p:sp>
        <p:nvSpPr>
          <p:cNvPr id="243" name="Text 127"/>
          <p:cNvSpPr/>
          <p:nvPr/>
        </p:nvSpPr>
        <p:spPr>
          <a:xfrm>
            <a:off x="8896320" y="3973320"/>
            <a:ext cx="323280" cy="143388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800" b="0" u="none" strike="noStrike">
                <a:solidFill>
                  <a:srgbClr val="1F3B2D"/>
                </a:solidFill>
                <a:effectLst/>
                <a:uFillTx/>
                <a:latin typeface="Arial"/>
                <a:ea typeface="Arial"/>
              </a:rPr>
              <a:t>→</a:t>
            </a:r>
            <a:endParaRPr lang="fr-FR" sz="1800" b="0" u="none" strike="noStrike">
              <a:solidFill>
                <a:srgbClr val="000000"/>
              </a:solidFill>
              <a:effectLst/>
              <a:uFillTx/>
              <a:latin typeface="Arial"/>
            </a:endParaRPr>
          </a:p>
        </p:txBody>
      </p:sp>
      <p:sp>
        <p:nvSpPr>
          <p:cNvPr id="244" name="Shape 86"/>
          <p:cNvSpPr/>
          <p:nvPr/>
        </p:nvSpPr>
        <p:spPr>
          <a:xfrm>
            <a:off x="9220320" y="3973320"/>
            <a:ext cx="2142360" cy="1395720"/>
          </a:xfrm>
          <a:prstGeom prst="rect">
            <a:avLst/>
          </a:prstGeom>
          <a:solidFill>
            <a:srgbClr val="F4EFE6"/>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245" name="Shape 88"/>
          <p:cNvSpPr/>
          <p:nvPr/>
        </p:nvSpPr>
        <p:spPr>
          <a:xfrm>
            <a:off x="9220320" y="5364720"/>
            <a:ext cx="21423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246" name="Shape 90"/>
          <p:cNvSpPr/>
          <p:nvPr/>
        </p:nvSpPr>
        <p:spPr>
          <a:xfrm>
            <a:off x="9220320" y="3973320"/>
            <a:ext cx="21423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247" name="Shape 92"/>
          <p:cNvSpPr/>
          <p:nvPr/>
        </p:nvSpPr>
        <p:spPr>
          <a:xfrm>
            <a:off x="9220320" y="3973320"/>
            <a:ext cx="14040" cy="1395720"/>
          </a:xfrm>
          <a:prstGeom prst="rect">
            <a:avLst/>
          </a:prstGeom>
          <a:solidFill>
            <a:srgbClr val="1F3B2D"/>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248" name="Shape 94"/>
          <p:cNvSpPr/>
          <p:nvPr/>
        </p:nvSpPr>
        <p:spPr>
          <a:xfrm>
            <a:off x="11358360" y="3973320"/>
            <a:ext cx="8640" cy="1395720"/>
          </a:xfrm>
          <a:prstGeom prst="rect">
            <a:avLst/>
          </a:prstGeom>
          <a:solidFill>
            <a:srgbClr val="D9CFB9"/>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249" name="Text 128"/>
          <p:cNvSpPr/>
          <p:nvPr/>
        </p:nvSpPr>
        <p:spPr>
          <a:xfrm>
            <a:off x="9387360" y="4125960"/>
            <a:ext cx="1893960" cy="32616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0000"/>
              </a:lnSpc>
              <a:tabLst>
                <a:tab pos="0" algn="l"/>
              </a:tabLst>
            </a:pPr>
            <a:r>
              <a:rPr lang="en-US" sz="1950" b="1" u="none" strike="noStrike">
                <a:solidFill>
                  <a:srgbClr val="111613"/>
                </a:solidFill>
                <a:effectLst/>
                <a:uFillTx/>
                <a:latin typeface="Courier New"/>
                <a:ea typeface="Courier New"/>
              </a:rPr>
              <a:t>d</a:t>
            </a:r>
            <a:r>
              <a:rPr lang="en-US" sz="1618" b="1" u="none" strike="noStrike" baseline="-40000">
                <a:solidFill>
                  <a:srgbClr val="111613"/>
                </a:solidFill>
                <a:effectLst/>
                <a:uFillTx/>
                <a:latin typeface="Courier New"/>
                <a:ea typeface="Courier New"/>
              </a:rPr>
              <a:t>v</a:t>
            </a:r>
            <a:endParaRPr lang="fr-FR" sz="1620" b="0" u="none" strike="noStrike">
              <a:solidFill>
                <a:srgbClr val="000000"/>
              </a:solidFill>
              <a:effectLst/>
              <a:uFillTx/>
              <a:latin typeface="Arial"/>
            </a:endParaRPr>
          </a:p>
        </p:txBody>
      </p:sp>
      <p:sp>
        <p:nvSpPr>
          <p:cNvPr id="250" name="Text 129"/>
          <p:cNvSpPr/>
          <p:nvPr/>
        </p:nvSpPr>
        <p:spPr>
          <a:xfrm>
            <a:off x="9387360" y="4513680"/>
            <a:ext cx="1763280" cy="414360"/>
          </a:xfrm>
          <a:prstGeom prst="rect">
            <a:avLst/>
          </a:prstGeom>
          <a:noFill/>
          <a:ln w="0">
            <a:noFill/>
          </a:ln>
        </p:spPr>
        <p:style>
          <a:lnRef idx="0"/>
          <a:fillRef idx="0"/>
          <a:effectRef idx="0"/>
          <a:fontRef idx="minor"/>
        </p:style>
        <p:txBody>
          <a:bodyPr lIns="25560" tIns="25560" rIns="25560" bIns="25560" anchor="t">
            <a:normAutofit/>
          </a:bodyPr>
          <a:p>
            <a:pPr defTabSz="914400">
              <a:lnSpc>
                <a:spcPct val="130000"/>
              </a:lnSpc>
              <a:tabLst>
                <a:tab pos="0" algn="l"/>
              </a:tabLst>
            </a:pPr>
            <a:r>
              <a:rPr lang="en-US" sz="1400" b="0" u="none" strike="noStrike">
                <a:solidFill>
                  <a:srgbClr val="3A403B"/>
                </a:solidFill>
                <a:effectLst/>
                <a:uFillTx/>
                <a:latin typeface="Courier New"/>
                <a:ea typeface="Courier New"/>
              </a:rPr>
              <a:t>= (F</a:t>
            </a:r>
            <a:r>
              <a:rPr lang="en-US" sz="1400" b="0" u="none" strike="noStrike" baseline="-40000">
                <a:solidFill>
                  <a:srgbClr val="3A403B"/>
                </a:solidFill>
                <a:effectLst/>
                <a:uFillTx/>
                <a:latin typeface="Courier New"/>
                <a:ea typeface="Courier New"/>
              </a:rPr>
              <a:t>v</a:t>
            </a:r>
            <a:r>
              <a:rPr lang="en-US" sz="1400" b="0" u="none" strike="noStrike">
                <a:solidFill>
                  <a:srgbClr val="3A403B"/>
                </a:solidFill>
                <a:effectLst/>
                <a:uFillTx/>
                <a:latin typeface="Courier New"/>
                <a:ea typeface="Courier New"/>
              </a:rPr>
              <a:t>−G</a:t>
            </a:r>
            <a:r>
              <a:rPr lang="en-US" sz="1400" b="0" u="none" strike="noStrike" baseline="-40000">
                <a:solidFill>
                  <a:srgbClr val="3A403B"/>
                </a:solidFill>
                <a:effectLst/>
                <a:uFillTx/>
                <a:latin typeface="Courier New"/>
                <a:ea typeface="Courier New"/>
              </a:rPr>
              <a:t>v</a:t>
            </a:r>
            <a:r>
              <a:rPr lang="en-US" sz="1400" b="0" u="none" strike="noStrike">
                <a:solidFill>
                  <a:srgbClr val="3A403B"/>
                </a:solidFill>
                <a:effectLst/>
                <a:uFillTx/>
                <a:latin typeface="Courier New"/>
                <a:ea typeface="Courier New"/>
              </a:rPr>
              <a:t>−T</a:t>
            </a:r>
            <a:r>
              <a:rPr lang="en-US" sz="1400" b="0" u="none" strike="noStrike" baseline="-40000">
                <a:solidFill>
                  <a:srgbClr val="3A403B"/>
                </a:solidFill>
                <a:effectLst/>
                <a:uFillTx/>
                <a:latin typeface="Courier New"/>
                <a:ea typeface="Courier New"/>
              </a:rPr>
              <a:t>v</a:t>
            </a:r>
            <a:r>
              <a:rPr lang="en-US" sz="1400" b="0" u="none" strike="noStrike">
                <a:solidFill>
                  <a:srgbClr val="3A403B"/>
                </a:solidFill>
                <a:effectLst/>
                <a:uFillTx/>
                <a:latin typeface="Courier New"/>
                <a:ea typeface="Courier New"/>
              </a:rPr>
              <a:t>) / T</a:t>
            </a:r>
            <a:r>
              <a:rPr lang="en-US" sz="1400" b="0" u="none" strike="noStrike" baseline="-40000">
                <a:solidFill>
                  <a:srgbClr val="3A403B"/>
                </a:solidFill>
                <a:effectLst/>
                <a:uFillTx/>
                <a:latin typeface="Courier New"/>
                <a:ea typeface="Courier New"/>
              </a:rPr>
              <a:t>v</a:t>
            </a:r>
            <a:endParaRPr lang="fr-FR" sz="1400" b="0" u="none" strike="noStrike">
              <a:solidFill>
                <a:srgbClr val="000000"/>
              </a:solidFill>
              <a:effectLst/>
              <a:uFillTx/>
              <a:latin typeface="Arial"/>
            </a:endParaRPr>
          </a:p>
        </p:txBody>
      </p:sp>
      <p:sp>
        <p:nvSpPr>
          <p:cNvPr id="251" name="Text 130"/>
          <p:cNvSpPr/>
          <p:nvPr/>
        </p:nvSpPr>
        <p:spPr>
          <a:xfrm>
            <a:off x="9387360" y="5037840"/>
            <a:ext cx="1893960" cy="1800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980" b="0" i="1" u="none" strike="noStrike">
                <a:solidFill>
                  <a:srgbClr val="6E736E"/>
                </a:solidFill>
                <a:effectLst/>
                <a:uFillTx/>
                <a:latin typeface="Arial"/>
                <a:ea typeface="Arial"/>
              </a:rPr>
              <a:t>relative Deviation</a:t>
            </a:r>
            <a:endParaRPr lang="fr-FR" sz="980" b="0" u="none" strike="noStrike">
              <a:solidFill>
                <a:srgbClr val="000000"/>
              </a:solidFill>
              <a:effectLst/>
              <a:uFillTx/>
              <a:latin typeface="Arial"/>
            </a:endParaRPr>
          </a:p>
        </p:txBody>
      </p:sp>
      <p:sp>
        <p:nvSpPr>
          <p:cNvPr id="252" name="Text 131"/>
          <p:cNvSpPr/>
          <p:nvPr/>
        </p:nvSpPr>
        <p:spPr>
          <a:xfrm>
            <a:off x="11363400" y="3973320"/>
            <a:ext cx="323280" cy="143388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800" b="0" u="none" strike="noStrike">
                <a:solidFill>
                  <a:srgbClr val="1F3B2D"/>
                </a:solidFill>
                <a:effectLst/>
                <a:uFillTx/>
                <a:latin typeface="Arial"/>
                <a:ea typeface="Arial"/>
              </a:rPr>
              <a:t>→</a:t>
            </a:r>
            <a:endParaRPr lang="fr-FR" sz="1800" b="0" u="none" strike="noStrike">
              <a:solidFill>
                <a:srgbClr val="000000"/>
              </a:solidFill>
              <a:effectLst/>
              <a:uFillTx/>
              <a:latin typeface="Arial"/>
            </a:endParaRPr>
          </a:p>
        </p:txBody>
      </p:sp>
      <p:sp>
        <p:nvSpPr>
          <p:cNvPr id="253" name="Shape 96"/>
          <p:cNvSpPr/>
          <p:nvPr/>
        </p:nvSpPr>
        <p:spPr>
          <a:xfrm>
            <a:off x="11687040" y="3973320"/>
            <a:ext cx="2142360" cy="1395720"/>
          </a:xfrm>
          <a:prstGeom prst="rect">
            <a:avLst/>
          </a:prstGeom>
          <a:solidFill>
            <a:srgbClr val="C9D8CE"/>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254" name="Shape 98"/>
          <p:cNvSpPr/>
          <p:nvPr/>
        </p:nvSpPr>
        <p:spPr>
          <a:xfrm>
            <a:off x="11687040" y="5364720"/>
            <a:ext cx="2142360" cy="8640"/>
          </a:xfrm>
          <a:prstGeom prst="rect">
            <a:avLst/>
          </a:prstGeom>
          <a:solidFill>
            <a:srgbClr val="2E5842"/>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255" name="Shape 100"/>
          <p:cNvSpPr/>
          <p:nvPr/>
        </p:nvSpPr>
        <p:spPr>
          <a:xfrm>
            <a:off x="11687040" y="3973320"/>
            <a:ext cx="2142360" cy="8640"/>
          </a:xfrm>
          <a:prstGeom prst="rect">
            <a:avLst/>
          </a:prstGeom>
          <a:solidFill>
            <a:srgbClr val="2E5842"/>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256" name="Shape 102"/>
          <p:cNvSpPr/>
          <p:nvPr/>
        </p:nvSpPr>
        <p:spPr>
          <a:xfrm>
            <a:off x="11687040" y="3973320"/>
            <a:ext cx="14040" cy="1395720"/>
          </a:xfrm>
          <a:prstGeom prst="rect">
            <a:avLst/>
          </a:prstGeom>
          <a:solidFill>
            <a:srgbClr val="2E5842"/>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257" name="Shape 104"/>
          <p:cNvSpPr/>
          <p:nvPr/>
        </p:nvSpPr>
        <p:spPr>
          <a:xfrm>
            <a:off x="13825440" y="3973320"/>
            <a:ext cx="8640" cy="1395720"/>
          </a:xfrm>
          <a:prstGeom prst="rect">
            <a:avLst/>
          </a:prstGeom>
          <a:solidFill>
            <a:srgbClr val="2E5842"/>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258" name="Text 132"/>
          <p:cNvSpPr/>
          <p:nvPr/>
        </p:nvSpPr>
        <p:spPr>
          <a:xfrm>
            <a:off x="11854440" y="4111560"/>
            <a:ext cx="1893960" cy="32616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0000"/>
              </a:lnSpc>
              <a:tabLst>
                <a:tab pos="0" algn="l"/>
              </a:tabLst>
            </a:pPr>
            <a:r>
              <a:rPr lang="en-US" sz="1950" b="1" u="none" strike="noStrike">
                <a:solidFill>
                  <a:srgbClr val="111613"/>
                </a:solidFill>
                <a:effectLst/>
                <a:uFillTx/>
                <a:latin typeface="Courier New"/>
                <a:ea typeface="Courier New"/>
              </a:rPr>
              <a:t>I</a:t>
            </a:r>
            <a:r>
              <a:rPr lang="en-US" sz="1618" b="1" u="none" strike="noStrike" baseline="-40000">
                <a:solidFill>
                  <a:srgbClr val="111613"/>
                </a:solidFill>
                <a:effectLst/>
                <a:uFillTx/>
                <a:latin typeface="Courier New"/>
                <a:ea typeface="Courier New"/>
              </a:rPr>
              <a:t>p</a:t>
            </a:r>
            <a:r>
              <a:rPr lang="en-US" sz="1618" b="0" u="none" strike="noStrike" baseline="-40000">
                <a:solidFill>
                  <a:srgbClr val="111613"/>
                </a:solidFill>
                <a:effectLst/>
                <a:uFillTx/>
                <a:latin typeface="Courier New"/>
                <a:ea typeface="Courier New"/>
              </a:rPr>
              <a:t>,v</a:t>
            </a:r>
            <a:r>
              <a:rPr lang="en-US" sz="1950" b="0" u="none" strike="noStrike">
                <a:solidFill>
                  <a:srgbClr val="111613"/>
                </a:solidFill>
                <a:effectLst/>
                <a:uFillTx/>
                <a:latin typeface="Courier New"/>
                <a:ea typeface="Courier New"/>
              </a:rPr>
              <a:t>(y+1)</a:t>
            </a:r>
            <a:endParaRPr lang="fr-FR" sz="1950" b="0" u="none" strike="noStrike">
              <a:solidFill>
                <a:srgbClr val="000000"/>
              </a:solidFill>
              <a:effectLst/>
              <a:uFillTx/>
              <a:latin typeface="Arial"/>
            </a:endParaRPr>
          </a:p>
        </p:txBody>
      </p:sp>
      <p:sp>
        <p:nvSpPr>
          <p:cNvPr id="259" name="Text 133"/>
          <p:cNvSpPr/>
          <p:nvPr/>
        </p:nvSpPr>
        <p:spPr>
          <a:xfrm>
            <a:off x="11854440" y="4448160"/>
            <a:ext cx="1893960" cy="630360"/>
          </a:xfrm>
          <a:prstGeom prst="rect">
            <a:avLst/>
          </a:prstGeom>
          <a:noFill/>
          <a:ln w="0">
            <a:noFill/>
          </a:ln>
        </p:spPr>
        <p:style>
          <a:lnRef idx="0"/>
          <a:fillRef idx="0"/>
          <a:effectRef idx="0"/>
          <a:fontRef idx="minor"/>
        </p:style>
        <p:txBody>
          <a:bodyPr lIns="25560" tIns="25560" rIns="25560" bIns="25560" anchor="t">
            <a:normAutofit/>
          </a:bodyPr>
          <a:p>
            <a:pPr defTabSz="914400">
              <a:lnSpc>
                <a:spcPct val="130000"/>
              </a:lnSpc>
              <a:tabLst>
                <a:tab pos="0" algn="l"/>
              </a:tabLst>
            </a:pPr>
            <a:r>
              <a:rPr lang="en-US" sz="1130" b="0" u="none" strike="noStrike">
                <a:solidFill>
                  <a:srgbClr val="3A403B"/>
                </a:solidFill>
                <a:effectLst/>
                <a:uFillTx/>
                <a:latin typeface="Courier New"/>
                <a:ea typeface="Courier New"/>
              </a:rPr>
              <a:t>piecewise-linear · δ </a:t>
            </a:r>
            <a:r>
              <a:rPr lang="en-US" sz="937" b="0" u="none" strike="noStrike" baseline="-40000">
                <a:solidFill>
                  <a:srgbClr val="3A403B"/>
                </a:solidFill>
                <a:effectLst/>
                <a:uFillTx/>
                <a:latin typeface="Courier New"/>
                <a:ea typeface="Courier New"/>
              </a:rPr>
              <a:t>v</a:t>
            </a:r>
            <a:r>
              <a:rPr lang="en-US" sz="1130" b="0" u="none" strike="noStrike">
                <a:solidFill>
                  <a:srgbClr val="3A403B"/>
                </a:solidFill>
                <a:effectLst/>
                <a:uFillTx/>
                <a:latin typeface="Courier New"/>
                <a:ea typeface="Courier New"/>
              </a:rPr>
              <a:t>, s</a:t>
            </a:r>
            <a:r>
              <a:rPr lang="en-US" sz="937" b="0" u="none" strike="noStrike" baseline="-40000">
                <a:solidFill>
                  <a:srgbClr val="3A403B"/>
                </a:solidFill>
                <a:effectLst/>
                <a:uFillTx/>
                <a:latin typeface="Courier New"/>
                <a:ea typeface="Courier New"/>
              </a:rPr>
              <a:t>v </a:t>
            </a:r>
            <a:r>
              <a:rPr lang="en-US" sz="1130" b="0" u="none" strike="noStrike">
                <a:solidFill>
                  <a:srgbClr val="3A403B"/>
                </a:solidFill>
                <a:effectLst/>
                <a:uFillTx/>
                <a:latin typeface="Courier New"/>
                <a:ea typeface="Courier New"/>
              </a:rPr>
              <a:t>· clamp [α</a:t>
            </a:r>
            <a:r>
              <a:rPr lang="en-US" sz="937" b="0" u="none" strike="noStrike" baseline="-40000">
                <a:solidFill>
                  <a:srgbClr val="3A403B"/>
                </a:solidFill>
                <a:effectLst/>
                <a:uFillTx/>
                <a:latin typeface="Courier New"/>
                <a:ea typeface="Courier New"/>
              </a:rPr>
              <a:t>v </a:t>
            </a:r>
            <a:r>
              <a:rPr lang="en-US" sz="1130" b="0" u="none" strike="noStrike">
                <a:solidFill>
                  <a:srgbClr val="3A403B"/>
                </a:solidFill>
                <a:effectLst/>
                <a:uFillTx/>
                <a:latin typeface="Courier New"/>
                <a:ea typeface="Courier New"/>
              </a:rPr>
              <a:t>, β </a:t>
            </a:r>
            <a:r>
              <a:rPr lang="en-US" sz="937" b="0" u="none" strike="noStrike" baseline="-40000">
                <a:solidFill>
                  <a:srgbClr val="3A403B"/>
                </a:solidFill>
                <a:effectLst/>
                <a:uFillTx/>
                <a:latin typeface="Courier New"/>
                <a:ea typeface="Courier New"/>
              </a:rPr>
              <a:t>v</a:t>
            </a:r>
            <a:r>
              <a:rPr lang="en-US" sz="1130" b="0" u="none" strike="noStrike">
                <a:solidFill>
                  <a:srgbClr val="3A403B"/>
                </a:solidFill>
                <a:effectLst/>
                <a:uFillTx/>
                <a:latin typeface="Courier New"/>
                <a:ea typeface="Courier New"/>
              </a:rPr>
              <a:t>]</a:t>
            </a:r>
            <a:endParaRPr lang="fr-FR" sz="1130" b="0" u="none" strike="noStrike">
              <a:solidFill>
                <a:srgbClr val="000000"/>
              </a:solidFill>
              <a:effectLst/>
              <a:uFillTx/>
              <a:latin typeface="Arial"/>
            </a:endParaRPr>
          </a:p>
        </p:txBody>
      </p:sp>
      <p:sp>
        <p:nvSpPr>
          <p:cNvPr id="260" name="Text 134"/>
          <p:cNvSpPr/>
          <p:nvPr/>
        </p:nvSpPr>
        <p:spPr>
          <a:xfrm>
            <a:off x="11854440" y="5088600"/>
            <a:ext cx="1893960" cy="1800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980" b="0" i="1" u="none" strike="noStrike">
                <a:solidFill>
                  <a:srgbClr val="6E736E"/>
                </a:solidFill>
                <a:effectLst/>
                <a:uFillTx/>
                <a:latin typeface="Arial"/>
                <a:ea typeface="Arial"/>
              </a:rPr>
              <a:t>Pressure Index</a:t>
            </a:r>
            <a:endParaRPr lang="fr-FR" sz="980" b="0" u="none" strike="noStrike">
              <a:solidFill>
                <a:srgbClr val="000000"/>
              </a:solidFill>
              <a:effectLst/>
              <a:uFillTx/>
              <a:latin typeface="Arial"/>
            </a:endParaRPr>
          </a:p>
        </p:txBody>
      </p:sp>
      <p:sp>
        <p:nvSpPr>
          <p:cNvPr id="261" name="Text 135"/>
          <p:cNvSpPr/>
          <p:nvPr/>
        </p:nvSpPr>
        <p:spPr>
          <a:xfrm>
            <a:off x="13830480" y="3973320"/>
            <a:ext cx="323280" cy="143388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800" b="0" u="none" strike="noStrike">
                <a:solidFill>
                  <a:srgbClr val="B8864A"/>
                </a:solidFill>
                <a:effectLst/>
                <a:uFillTx/>
                <a:latin typeface="Arial"/>
                <a:ea typeface="Arial"/>
              </a:rPr>
              <a:t>→</a:t>
            </a:r>
            <a:endParaRPr lang="fr-FR" sz="1800" b="0" u="none" strike="noStrike">
              <a:solidFill>
                <a:srgbClr val="000000"/>
              </a:solidFill>
              <a:effectLst/>
              <a:uFillTx/>
              <a:latin typeface="Arial"/>
            </a:endParaRPr>
          </a:p>
        </p:txBody>
      </p:sp>
      <p:sp>
        <p:nvSpPr>
          <p:cNvPr id="262" name="Text 136"/>
          <p:cNvSpPr/>
          <p:nvPr/>
        </p:nvSpPr>
        <p:spPr>
          <a:xfrm>
            <a:off x="4324680" y="5712480"/>
            <a:ext cx="10418400" cy="1998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050" b="1" u="none" spc="105" strike="noStrike">
                <a:solidFill>
                  <a:srgbClr val="6E736E"/>
                </a:solidFill>
                <a:effectLst/>
                <a:uFillTx/>
                <a:latin typeface="Arial"/>
                <a:ea typeface="Arial"/>
              </a:rPr>
              <a:t>SLOW LOOP · BASE-RATE RE-CALIBRATION</a:t>
            </a:r>
            <a:endParaRPr lang="fr-FR" sz="1050" b="0" u="none" strike="noStrike">
              <a:solidFill>
                <a:srgbClr val="000000"/>
              </a:solidFill>
              <a:effectLst/>
              <a:uFillTx/>
              <a:latin typeface="Arial"/>
            </a:endParaRPr>
          </a:p>
        </p:txBody>
      </p:sp>
      <p:sp>
        <p:nvSpPr>
          <p:cNvPr id="263" name="Text 137"/>
          <p:cNvSpPr/>
          <p:nvPr/>
        </p:nvSpPr>
        <p:spPr>
          <a:xfrm>
            <a:off x="3962520" y="5989320"/>
            <a:ext cx="323280" cy="86076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800" b="0" u="none" strike="noStrike">
                <a:solidFill>
                  <a:srgbClr val="1F3B2D"/>
                </a:solidFill>
                <a:effectLst/>
                <a:uFillTx/>
                <a:latin typeface="Arial"/>
                <a:ea typeface="Arial"/>
              </a:rPr>
              <a:t>→</a:t>
            </a:r>
            <a:endParaRPr lang="fr-FR" sz="1800" b="0" u="none" strike="noStrike">
              <a:solidFill>
                <a:srgbClr val="000000"/>
              </a:solidFill>
              <a:effectLst/>
              <a:uFillTx/>
              <a:latin typeface="Arial"/>
            </a:endParaRPr>
          </a:p>
        </p:txBody>
      </p:sp>
      <p:sp>
        <p:nvSpPr>
          <p:cNvPr id="264" name="Shape 106"/>
          <p:cNvSpPr/>
          <p:nvPr/>
        </p:nvSpPr>
        <p:spPr>
          <a:xfrm>
            <a:off x="4286160" y="5989320"/>
            <a:ext cx="9543240" cy="822600"/>
          </a:xfrm>
          <a:prstGeom prst="rect">
            <a:avLst/>
          </a:prstGeom>
          <a:solidFill>
            <a:srgbClr val="C9D8CE"/>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265" name="Shape 108"/>
          <p:cNvSpPr/>
          <p:nvPr/>
        </p:nvSpPr>
        <p:spPr>
          <a:xfrm>
            <a:off x="4286160" y="6807960"/>
            <a:ext cx="9543240" cy="8640"/>
          </a:xfrm>
          <a:prstGeom prst="rect">
            <a:avLst/>
          </a:prstGeom>
          <a:solidFill>
            <a:srgbClr val="2E5842"/>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266" name="Shape 110"/>
          <p:cNvSpPr/>
          <p:nvPr/>
        </p:nvSpPr>
        <p:spPr>
          <a:xfrm>
            <a:off x="4286160" y="5989320"/>
            <a:ext cx="9543240" cy="8640"/>
          </a:xfrm>
          <a:prstGeom prst="rect">
            <a:avLst/>
          </a:prstGeom>
          <a:solidFill>
            <a:srgbClr val="2E5842"/>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267" name="Shape 112"/>
          <p:cNvSpPr/>
          <p:nvPr/>
        </p:nvSpPr>
        <p:spPr>
          <a:xfrm>
            <a:off x="4286160" y="5989320"/>
            <a:ext cx="14040" cy="822600"/>
          </a:xfrm>
          <a:prstGeom prst="rect">
            <a:avLst/>
          </a:prstGeom>
          <a:solidFill>
            <a:srgbClr val="2E5842"/>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268" name="Shape 114"/>
          <p:cNvSpPr/>
          <p:nvPr/>
        </p:nvSpPr>
        <p:spPr>
          <a:xfrm>
            <a:off x="13825440" y="5989320"/>
            <a:ext cx="8640" cy="822600"/>
          </a:xfrm>
          <a:prstGeom prst="rect">
            <a:avLst/>
          </a:prstGeom>
          <a:solidFill>
            <a:srgbClr val="2E5842"/>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269" name="Text 138"/>
          <p:cNvSpPr/>
          <p:nvPr/>
        </p:nvSpPr>
        <p:spPr>
          <a:xfrm>
            <a:off x="4453560" y="6165360"/>
            <a:ext cx="1090800" cy="32616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0000"/>
              </a:lnSpc>
              <a:tabLst>
                <a:tab pos="0" algn="l"/>
              </a:tabLst>
            </a:pPr>
            <a:r>
              <a:rPr lang="en-US" sz="1950" b="0" u="none" strike="noStrike">
                <a:solidFill>
                  <a:srgbClr val="111613"/>
                </a:solidFill>
                <a:effectLst/>
                <a:uFillTx/>
                <a:latin typeface="Courier New"/>
                <a:ea typeface="Courier New"/>
              </a:rPr>
              <a:t>R</a:t>
            </a:r>
            <a:r>
              <a:rPr lang="en-US" sz="1618" b="0" u="none" strike="noStrike" baseline="-40000">
                <a:solidFill>
                  <a:srgbClr val="111613"/>
                </a:solidFill>
                <a:effectLst/>
                <a:uFillTx/>
                <a:latin typeface="Courier New"/>
                <a:ea typeface="Courier New"/>
              </a:rPr>
              <a:t>v</a:t>
            </a:r>
            <a:r>
              <a:rPr lang="en-US" sz="1950" b="0" u="none" strike="noStrike">
                <a:solidFill>
                  <a:srgbClr val="111613"/>
                </a:solidFill>
                <a:effectLst/>
                <a:uFillTx/>
                <a:latin typeface="Courier New"/>
                <a:ea typeface="Courier New"/>
              </a:rPr>
              <a:t>(y+1)</a:t>
            </a:r>
            <a:endParaRPr lang="fr-FR" sz="1950" b="0" u="none" strike="noStrike">
              <a:solidFill>
                <a:srgbClr val="000000"/>
              </a:solidFill>
              <a:effectLst/>
              <a:uFillTx/>
              <a:latin typeface="Arial"/>
            </a:endParaRPr>
          </a:p>
        </p:txBody>
      </p:sp>
      <p:sp>
        <p:nvSpPr>
          <p:cNvPr id="270" name="Text 139"/>
          <p:cNvSpPr/>
          <p:nvPr/>
        </p:nvSpPr>
        <p:spPr>
          <a:xfrm>
            <a:off x="5583240" y="6127560"/>
            <a:ext cx="2106360" cy="374040"/>
          </a:xfrm>
          <a:prstGeom prst="rect">
            <a:avLst/>
          </a:prstGeom>
          <a:noFill/>
          <a:ln w="0">
            <a:noFill/>
          </a:ln>
        </p:spPr>
        <p:style>
          <a:lnRef idx="0"/>
          <a:fillRef idx="0"/>
          <a:effectRef idx="0"/>
          <a:fontRef idx="minor"/>
        </p:style>
        <p:txBody>
          <a:bodyPr lIns="25560" tIns="25560" rIns="25560" bIns="25560" anchor="t">
            <a:normAutofit fontScale="85000" lnSpcReduction="19999"/>
          </a:bodyPr>
          <a:p>
            <a:pPr defTabSz="914400">
              <a:lnSpc>
                <a:spcPct val="130000"/>
              </a:lnSpc>
              <a:tabLst>
                <a:tab pos="0" algn="l"/>
              </a:tabLst>
            </a:pPr>
            <a:r>
              <a:rPr lang="en-US" sz="1650" b="0" u="none" strike="noStrike">
                <a:solidFill>
                  <a:srgbClr val="3A403B"/>
                </a:solidFill>
                <a:effectLst/>
                <a:uFillTx/>
                <a:latin typeface="Courier New"/>
                <a:ea typeface="Courier New"/>
              </a:rPr>
              <a:t>= R</a:t>
            </a:r>
            <a:r>
              <a:rPr lang="en-US" sz="1368" b="0" u="none" strike="noStrike" baseline="-40000">
                <a:solidFill>
                  <a:srgbClr val="3A403B"/>
                </a:solidFill>
                <a:effectLst/>
                <a:uFillTx/>
                <a:latin typeface="Courier New"/>
                <a:ea typeface="Courier New"/>
              </a:rPr>
              <a:t>v</a:t>
            </a:r>
            <a:r>
              <a:rPr lang="en-US" sz="1650" b="0" u="none" strike="noStrike">
                <a:solidFill>
                  <a:srgbClr val="3A403B"/>
                </a:solidFill>
                <a:effectLst/>
                <a:uFillTx/>
                <a:latin typeface="Courier New"/>
                <a:ea typeface="Courier New"/>
              </a:rPr>
              <a:t>(y) · </a:t>
            </a:r>
            <a:r>
              <a:rPr lang="en-US" sz="1950" b="0" u="none" strike="noStrike">
                <a:solidFill>
                  <a:srgbClr val="3A403B"/>
                </a:solidFill>
                <a:effectLst/>
                <a:uFillTx/>
                <a:latin typeface="Georgia"/>
                <a:ea typeface="Georgia"/>
              </a:rPr>
              <a:t>√</a:t>
            </a:r>
            <a:r>
              <a:rPr lang="en-US" sz="1650" b="1" u="none" strike="noStrike">
                <a:solidFill>
                  <a:srgbClr val="B8864A"/>
                </a:solidFill>
                <a:effectLst/>
                <a:uFillTx/>
                <a:latin typeface="Courier New"/>
                <a:ea typeface="Courier New"/>
              </a:rPr>
              <a:t>(B/D)</a:t>
            </a:r>
            <a:endParaRPr lang="fr-FR" sz="1650" b="0" u="none" strike="noStrike">
              <a:solidFill>
                <a:srgbClr val="000000"/>
              </a:solidFill>
              <a:effectLst/>
              <a:uFillTx/>
              <a:latin typeface="Arial"/>
            </a:endParaRPr>
          </a:p>
        </p:txBody>
      </p:sp>
      <p:sp>
        <p:nvSpPr>
          <p:cNvPr id="271" name="Text 140"/>
          <p:cNvSpPr/>
          <p:nvPr/>
        </p:nvSpPr>
        <p:spPr>
          <a:xfrm>
            <a:off x="4453560" y="6512040"/>
            <a:ext cx="9495360" cy="19980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0000"/>
              </a:lnSpc>
              <a:tabLst>
                <a:tab pos="0" algn="l"/>
              </a:tabLst>
            </a:pPr>
            <a:r>
              <a:rPr lang="en-US" sz="980" b="0" i="1" u="none" strike="noStrike">
                <a:solidFill>
                  <a:srgbClr val="6E736E"/>
                </a:solidFill>
                <a:effectLst/>
                <a:uFillTx/>
                <a:latin typeface="Arial"/>
                <a:ea typeface="Arial"/>
              </a:rPr>
              <a:t>√ damping absorbs slow drift · independent of T</a:t>
            </a:r>
            <a:r>
              <a:rPr lang="en-US" sz="808" b="0" i="1" u="none" strike="noStrike" baseline="-40000">
                <a:solidFill>
                  <a:srgbClr val="6E736E"/>
                </a:solidFill>
                <a:effectLst/>
                <a:uFillTx/>
                <a:latin typeface="Arial"/>
                <a:ea typeface="Arial"/>
              </a:rPr>
              <a:t>v</a:t>
            </a:r>
            <a:r>
              <a:rPr lang="en-US" sz="980" b="0" i="1" u="none" strike="noStrike">
                <a:solidFill>
                  <a:srgbClr val="6E736E"/>
                </a:solidFill>
                <a:effectLst/>
                <a:uFillTx/>
                <a:latin typeface="Arial"/>
                <a:ea typeface="Arial"/>
              </a:rPr>
              <a:t>, d</a:t>
            </a:r>
            <a:r>
              <a:rPr lang="en-US" sz="808" b="0" i="1" u="none" strike="noStrike" baseline="-40000">
                <a:solidFill>
                  <a:srgbClr val="6E736E"/>
                </a:solidFill>
                <a:effectLst/>
                <a:uFillTx/>
                <a:latin typeface="Arial"/>
                <a:ea typeface="Arial"/>
              </a:rPr>
              <a:t>v</a:t>
            </a:r>
            <a:endParaRPr lang="fr-FR" sz="810" b="0" u="none" strike="noStrike">
              <a:solidFill>
                <a:srgbClr val="000000"/>
              </a:solidFill>
              <a:effectLst/>
              <a:uFillTx/>
              <a:latin typeface="Arial"/>
            </a:endParaRPr>
          </a:p>
        </p:txBody>
      </p:sp>
      <p:sp>
        <p:nvSpPr>
          <p:cNvPr id="272" name="Text 141"/>
          <p:cNvSpPr/>
          <p:nvPr/>
        </p:nvSpPr>
        <p:spPr>
          <a:xfrm>
            <a:off x="13830480" y="5989320"/>
            <a:ext cx="323280" cy="860760"/>
          </a:xfrm>
          <a:prstGeom prst="rect">
            <a:avLst/>
          </a:prstGeom>
          <a:noFill/>
          <a:ln w="0">
            <a:noFill/>
          </a:ln>
        </p:spPr>
        <p:style>
          <a:lnRef idx="0"/>
          <a:fillRef idx="0"/>
          <a:effectRef idx="0"/>
          <a:fontRef idx="minor"/>
        </p:style>
        <p:txBody>
          <a:bodyPr lIns="25560" tIns="25560" rIns="25560" bIns="25560" anchor="ctr">
            <a:normAutofit/>
          </a:bodyPr>
          <a:p>
            <a:pPr algn="ctr" defTabSz="914400">
              <a:lnSpc>
                <a:spcPct val="100000"/>
              </a:lnSpc>
              <a:tabLst>
                <a:tab pos="0" algn="l"/>
              </a:tabLst>
            </a:pPr>
            <a:r>
              <a:rPr lang="en-US" sz="1800" b="0" u="none" strike="noStrike">
                <a:solidFill>
                  <a:srgbClr val="B8864A"/>
                </a:solidFill>
                <a:effectLst/>
                <a:uFillTx/>
                <a:latin typeface="Arial"/>
                <a:ea typeface="Arial"/>
              </a:rPr>
              <a:t>→</a:t>
            </a:r>
            <a:endParaRPr lang="fr-FR" sz="1800" b="0" u="none" strike="noStrike">
              <a:solidFill>
                <a:srgbClr val="000000"/>
              </a:solidFill>
              <a:effectLst/>
              <a:uFillTx/>
              <a:latin typeface="Arial"/>
            </a:endParaRPr>
          </a:p>
        </p:txBody>
      </p:sp>
      <p:sp>
        <p:nvSpPr>
          <p:cNvPr id="273" name="Shape 116"/>
          <p:cNvSpPr/>
          <p:nvPr/>
        </p:nvSpPr>
        <p:spPr>
          <a:xfrm>
            <a:off x="14382720" y="3969720"/>
            <a:ext cx="2380680" cy="2894760"/>
          </a:xfrm>
          <a:prstGeom prst="rect">
            <a:avLst/>
          </a:prstGeom>
          <a:solidFill>
            <a:srgbClr val="C9D8CE"/>
          </a:solidFill>
          <a:ln w="9842">
            <a:solidFill>
              <a:srgbClr val="1F3B2D"/>
            </a:solidFill>
            <a:round/>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274" name="Text 142"/>
          <p:cNvSpPr/>
          <p:nvPr/>
        </p:nvSpPr>
        <p:spPr>
          <a:xfrm>
            <a:off x="14602320" y="4208400"/>
            <a:ext cx="2017800" cy="3326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980" b="1" u="none" spc="116" strike="noStrike">
                <a:solidFill>
                  <a:srgbClr val="1F3B2D"/>
                </a:solidFill>
                <a:effectLst/>
                <a:uFillTx/>
                <a:latin typeface="Arial"/>
                <a:ea typeface="Arial"/>
              </a:rPr>
              <a:t>CONVERSION RATE</a:t>
            </a:r>
            <a:endParaRPr lang="fr-FR" sz="980" b="0" u="none" strike="noStrike">
              <a:solidFill>
                <a:srgbClr val="000000"/>
              </a:solidFill>
              <a:effectLst/>
              <a:uFillTx/>
              <a:latin typeface="Arial"/>
            </a:endParaRPr>
          </a:p>
        </p:txBody>
      </p:sp>
      <p:sp>
        <p:nvSpPr>
          <p:cNvPr id="275" name="Text 143"/>
          <p:cNvSpPr/>
          <p:nvPr/>
        </p:nvSpPr>
        <p:spPr>
          <a:xfrm>
            <a:off x="14602320" y="4579920"/>
            <a:ext cx="2017800" cy="39024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0000"/>
              </a:lnSpc>
              <a:tabLst>
                <a:tab pos="0" algn="l"/>
              </a:tabLst>
            </a:pPr>
            <a:r>
              <a:rPr lang="en-US" sz="2400" b="1" u="none" strike="noStrike">
                <a:solidFill>
                  <a:srgbClr val="111613"/>
                </a:solidFill>
                <a:effectLst/>
                <a:uFillTx/>
                <a:latin typeface="Courier New"/>
                <a:ea typeface="Courier New"/>
              </a:rPr>
              <a:t>Rate</a:t>
            </a:r>
            <a:r>
              <a:rPr lang="en-US" sz="2000" b="1" u="none" strike="noStrike" baseline="-40000">
                <a:solidFill>
                  <a:srgbClr val="111613"/>
                </a:solidFill>
                <a:effectLst/>
                <a:uFillTx/>
                <a:latin typeface="Courier New"/>
                <a:ea typeface="Courier New"/>
              </a:rPr>
              <a:t>v</a:t>
            </a:r>
            <a:r>
              <a:rPr lang="en-US" sz="2400" b="1" u="none" strike="noStrike">
                <a:solidFill>
                  <a:srgbClr val="111613"/>
                </a:solidFill>
                <a:effectLst/>
                <a:uFillTx/>
                <a:latin typeface="Courier New"/>
                <a:ea typeface="Courier New"/>
              </a:rPr>
              <a:t>(t)</a:t>
            </a:r>
            <a:endParaRPr lang="fr-FR" sz="2400" b="0" u="none" strike="noStrike">
              <a:solidFill>
                <a:srgbClr val="000000"/>
              </a:solidFill>
              <a:effectLst/>
              <a:uFillTx/>
              <a:latin typeface="Arial"/>
            </a:endParaRPr>
          </a:p>
        </p:txBody>
      </p:sp>
      <p:sp>
        <p:nvSpPr>
          <p:cNvPr id="276" name="Text 144"/>
          <p:cNvSpPr/>
          <p:nvPr/>
        </p:nvSpPr>
        <p:spPr>
          <a:xfrm>
            <a:off x="14602320" y="5008680"/>
            <a:ext cx="2017800" cy="7664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950" b="0" u="none" strike="noStrike">
                <a:solidFill>
                  <a:srgbClr val="111613"/>
                </a:solidFill>
                <a:effectLst/>
                <a:uFillTx/>
                <a:latin typeface="Courier New"/>
                <a:ea typeface="Courier New"/>
              </a:rPr>
              <a:t>= </a:t>
            </a:r>
            <a:r>
              <a:rPr lang="en-US" sz="1950" b="1" u="none" strike="noStrike">
                <a:solidFill>
                  <a:srgbClr val="B8864A"/>
                </a:solidFill>
                <a:effectLst/>
                <a:uFillTx/>
                <a:latin typeface="Courier New"/>
                <a:ea typeface="Courier New"/>
              </a:rPr>
              <a:t>R</a:t>
            </a:r>
            <a:r>
              <a:rPr lang="en-US" sz="1618" b="1" u="none" strike="noStrike" baseline="-40000">
                <a:solidFill>
                  <a:srgbClr val="B8864A"/>
                </a:solidFill>
                <a:effectLst/>
                <a:uFillTx/>
                <a:latin typeface="Courier New"/>
                <a:ea typeface="Courier New"/>
              </a:rPr>
              <a:t>v </a:t>
            </a:r>
            <a:r>
              <a:rPr lang="en-US" sz="1950" b="0" u="none" strike="noStrike">
                <a:solidFill>
                  <a:srgbClr val="111613"/>
                </a:solidFill>
                <a:effectLst/>
                <a:uFillTx/>
                <a:latin typeface="Courier New"/>
                <a:ea typeface="Courier New"/>
              </a:rPr>
              <a:t>· </a:t>
            </a:r>
            <a:r>
              <a:rPr lang="en-US" sz="1950" b="1" u="none" strike="noStrike">
                <a:solidFill>
                  <a:srgbClr val="1F3B2D"/>
                </a:solidFill>
                <a:effectLst/>
                <a:uFillTx/>
                <a:latin typeface="Courier New"/>
                <a:ea typeface="Courier New"/>
              </a:rPr>
              <a:t>I</a:t>
            </a:r>
            <a:r>
              <a:rPr lang="en-US" sz="1618" b="1" u="none" strike="noStrike" baseline="-40000">
                <a:solidFill>
                  <a:srgbClr val="1F3B2D"/>
                </a:solidFill>
                <a:effectLst/>
                <a:uFillTx/>
                <a:latin typeface="Courier New"/>
                <a:ea typeface="Courier New"/>
              </a:rPr>
              <a:t>p,v</a:t>
            </a:r>
            <a:r>
              <a:rPr lang="en-US" sz="1950" b="1" u="none" strike="noStrike">
                <a:solidFill>
                  <a:srgbClr val="1F3B2D"/>
                </a:solidFill>
                <a:effectLst/>
                <a:uFillTx/>
                <a:latin typeface="Courier New"/>
                <a:ea typeface="Courier New"/>
              </a:rPr>
              <a:t>(t)</a:t>
            </a:r>
            <a:endParaRPr lang="fr-FR" sz="1950" b="0" u="none" strike="noStrike">
              <a:solidFill>
                <a:srgbClr val="000000"/>
              </a:solidFill>
              <a:effectLst/>
              <a:uFillTx/>
              <a:latin typeface="Arial"/>
            </a:endParaRPr>
          </a:p>
        </p:txBody>
      </p:sp>
      <p:sp>
        <p:nvSpPr>
          <p:cNvPr id="277" name="Text 145"/>
          <p:cNvSpPr/>
          <p:nvPr/>
        </p:nvSpPr>
        <p:spPr>
          <a:xfrm>
            <a:off x="14602320" y="5870880"/>
            <a:ext cx="2017800" cy="23328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130" b="1" u="none" strike="noStrike">
                <a:solidFill>
                  <a:srgbClr val="B8864A"/>
                </a:solidFill>
                <a:effectLst/>
                <a:uFillTx/>
                <a:latin typeface="Arial"/>
                <a:ea typeface="Arial"/>
              </a:rPr>
              <a:t>R</a:t>
            </a:r>
            <a:r>
              <a:rPr lang="en-US" sz="937" b="1" u="none" strike="noStrike" baseline="-40000">
                <a:solidFill>
                  <a:srgbClr val="B8864A"/>
                </a:solidFill>
                <a:effectLst/>
                <a:uFillTx/>
                <a:latin typeface="Arial"/>
                <a:ea typeface="Arial"/>
              </a:rPr>
              <a:t>v </a:t>
            </a:r>
            <a:r>
              <a:rPr lang="en-US" sz="1130" b="0" u="none" strike="noStrike">
                <a:solidFill>
                  <a:srgbClr val="3A403B"/>
                </a:solidFill>
                <a:effectLst/>
                <a:uFillTx/>
                <a:latin typeface="Arial"/>
                <a:ea typeface="Arial"/>
              </a:rPr>
              <a:t>from slow loop</a:t>
            </a:r>
            <a:endParaRPr lang="fr-FR" sz="1130" b="0" u="none" strike="noStrike">
              <a:solidFill>
                <a:srgbClr val="000000"/>
              </a:solidFill>
              <a:effectLst/>
              <a:uFillTx/>
              <a:latin typeface="Arial"/>
            </a:endParaRPr>
          </a:p>
        </p:txBody>
      </p:sp>
      <p:sp>
        <p:nvSpPr>
          <p:cNvPr id="278" name="Text 146"/>
          <p:cNvSpPr/>
          <p:nvPr/>
        </p:nvSpPr>
        <p:spPr>
          <a:xfrm>
            <a:off x="14602320" y="6104880"/>
            <a:ext cx="2017800" cy="23328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130" b="1" u="none" strike="noStrike">
                <a:solidFill>
                  <a:srgbClr val="1F3B2D"/>
                </a:solidFill>
                <a:effectLst/>
                <a:uFillTx/>
                <a:latin typeface="Arial"/>
                <a:ea typeface="Arial"/>
              </a:rPr>
              <a:t>I</a:t>
            </a:r>
            <a:r>
              <a:rPr lang="en-US" sz="937" b="1" u="none" strike="noStrike" baseline="-40000">
                <a:solidFill>
                  <a:srgbClr val="1F3B2D"/>
                </a:solidFill>
                <a:effectLst/>
                <a:uFillTx/>
                <a:latin typeface="Arial"/>
                <a:ea typeface="Arial"/>
              </a:rPr>
              <a:t>p,v </a:t>
            </a:r>
            <a:r>
              <a:rPr lang="en-US" sz="1130" b="0" u="none" strike="noStrike">
                <a:solidFill>
                  <a:srgbClr val="3A403B"/>
                </a:solidFill>
                <a:effectLst/>
                <a:uFillTx/>
                <a:latin typeface="Arial"/>
                <a:ea typeface="Arial"/>
              </a:rPr>
              <a:t>from fast loop</a:t>
            </a:r>
            <a:endParaRPr lang="fr-FR" sz="1130" b="0" u="none" strike="noStrike">
              <a:solidFill>
                <a:srgbClr val="000000"/>
              </a:solidFill>
              <a:effectLst/>
              <a:uFillTx/>
              <a:latin typeface="Arial"/>
            </a:endParaRPr>
          </a:p>
        </p:txBody>
      </p:sp>
      <p:sp>
        <p:nvSpPr>
          <p:cNvPr id="279" name="Shape 117"/>
          <p:cNvSpPr/>
          <p:nvPr/>
        </p:nvSpPr>
        <p:spPr>
          <a:xfrm>
            <a:off x="1523880" y="7821720"/>
            <a:ext cx="152391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280" name="Text 147"/>
          <p:cNvSpPr/>
          <p:nvPr/>
        </p:nvSpPr>
        <p:spPr>
          <a:xfrm>
            <a:off x="1523880" y="8040960"/>
            <a:ext cx="15696360" cy="133092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6000"/>
              </a:lnSpc>
              <a:tabLst>
                <a:tab pos="0" algn="l"/>
              </a:tabLst>
            </a:pPr>
            <a:r>
              <a:rPr lang="en-US" sz="2250" b="1" u="none" spc="-6" strike="noStrike">
                <a:solidFill>
                  <a:srgbClr val="1F3B2D"/>
                </a:solidFill>
                <a:effectLst/>
                <a:uFillTx/>
                <a:latin typeface="Arial"/>
                <a:ea typeface="Arial"/>
              </a:rPr>
              <a:t>No planetary-boundary estimate is required. </a:t>
            </a:r>
            <a:r>
              <a:rPr lang="en-US" sz="2250" b="0" u="none" spc="-6" strike="noStrike">
                <a:solidFill>
                  <a:srgbClr val="3A403B"/>
                </a:solidFill>
                <a:effectLst/>
                <a:uFillTx/>
                <a:latin typeface="Arial"/>
                <a:ea typeface="Arial"/>
              </a:rPr>
              <a:t>The target emerges from the community's own monetary creation (UDI + q </a:t>
            </a:r>
            <a:r>
              <a:rPr lang="en-US" sz="1868" b="0" u="none" spc="-6" strike="noStrike" baseline="-40000">
                <a:solidFill>
                  <a:srgbClr val="3A403B"/>
                </a:solidFill>
                <a:effectLst/>
                <a:uFillTx/>
                <a:latin typeface="Arial"/>
                <a:ea typeface="Arial"/>
              </a:rPr>
              <a:t>w</a:t>
            </a:r>
            <a:r>
              <a:rPr lang="en-US" sz="2250" b="0" u="none" spc="-6" strike="noStrike">
                <a:solidFill>
                  <a:srgbClr val="3A403B"/>
                </a:solidFill>
                <a:effectLst/>
                <a:uFillTx/>
                <a:latin typeface="Arial"/>
                <a:ea typeface="Arial"/>
              </a:rPr>
              <a:t>-net + regenerative credits) against its conversion-driven destruction. Ecological feedback is a </a:t>
            </a:r>
            <a:r>
              <a:rPr lang="en-US" sz="2250" b="0" i="1" u="none" spc="-6" strike="noStrike">
                <a:solidFill>
                  <a:srgbClr val="3A403B"/>
                </a:solidFill>
                <a:effectLst/>
                <a:uFillTx/>
                <a:latin typeface="Georgia"/>
                <a:ea typeface="Georgia"/>
              </a:rPr>
              <a:t>consequence </a:t>
            </a:r>
            <a:r>
              <a:rPr lang="en-US" sz="2250" b="0" u="none" spc="-6" strike="noStrike">
                <a:solidFill>
                  <a:srgbClr val="3A403B"/>
                </a:solidFill>
                <a:effectLst/>
                <a:uFillTx/>
                <a:latin typeface="Arial"/>
                <a:ea typeface="Arial"/>
              </a:rPr>
              <a:t>of monetary stability, not a separate normative layer.</a:t>
            </a:r>
            <a:endParaRPr lang="fr-FR" sz="2250" b="0" u="none" strike="noStrike">
              <a:solidFill>
                <a:srgbClr val="000000"/>
              </a:solidFill>
              <a:effectLst/>
              <a:uFillTx/>
              <a:latin typeface="Arial"/>
            </a:endParaRPr>
          </a:p>
        </p:txBody>
      </p:sp>
      <p:sp>
        <p:nvSpPr>
          <p:cNvPr id="281" name="Text 59"/>
          <p:cNvSpPr/>
          <p:nvPr/>
        </p:nvSpPr>
        <p:spPr>
          <a:xfrm>
            <a:off x="16038360" y="53388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C6D5F853-CE2B-4079-9225-196D47722940}" type="slidenum">
              <a:rPr lang="en-US" sz="1200" b="0" u="none" spc="96" strike="noStrike">
                <a:solidFill>
                  <a:srgbClr val="6E736E"/>
                </a:solidFill>
                <a:effectLst/>
                <a:uFillTx/>
                <a:latin typeface="Courier New"/>
                <a:ea typeface="Courier New"/>
              </a:rPr>
              <a:t>8</a:t>
            </a:fld>
            <a:r>
              <a:rPr lang="en-US" sz="1200" b="0" u="none" spc="96" strike="noStrike">
                <a:solidFill>
                  <a:srgbClr val="6E736E"/>
                </a:solidFill>
                <a:effectLst/>
                <a:uFillTx/>
                <a:latin typeface="Courier New"/>
                <a:ea typeface="Courier New"/>
              </a:rPr>
              <a:t> / </a:t>
            </a:r>
            <a:fld id="{887E7BC2-40BB-4C5A-B548-E9FE1B3D3E9D}"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282" name="Image 15" descr="preencoded.png"/>
          <p:cNvPicPr/>
          <p:nvPr/>
        </p:nvPicPr>
        <p:blipFill>
          <a:blip r:embed="rId1"/>
          <a:stretch/>
        </p:blipFill>
        <p:spPr>
          <a:xfrm>
            <a:off x="1523880" y="533520"/>
            <a:ext cx="208800" cy="208800"/>
          </a:xfrm>
          <a:prstGeom prst="rect">
            <a:avLst/>
          </a:prstGeom>
          <a:noFill/>
          <a:ln w="0">
            <a:noFill/>
          </a:ln>
        </p:spPr>
      </p:pic>
      <p:sp>
        <p:nvSpPr>
          <p:cNvPr id="283" name="Text 103"/>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284" name="Text 149"/>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Independent researcher</a:t>
            </a:r>
            <a:endParaRPr lang="fr-FR" sz="1200" b="0" u="none" strike="noStrike">
              <a:solidFill>
                <a:srgbClr val="000000"/>
              </a:solidFill>
              <a:effectLst/>
              <a:uFillTx/>
              <a:latin typeface="Arial"/>
            </a:endParaRPr>
          </a:p>
        </p:txBody>
      </p:sp>
      <p:sp>
        <p:nvSpPr>
          <p:cNvPr id="285" name="Text 151"/>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3.5 - </a:t>
            </a:r>
            <a:r>
              <a:rPr lang="en-US" sz="1350" b="1" u="none" spc="244" strike="noStrike">
                <a:solidFill>
                  <a:srgbClr val="6E736E"/>
                </a:solidFill>
                <a:effectLst/>
                <a:uFillTx/>
                <a:latin typeface="Arial"/>
                <a:ea typeface="Arial"/>
              </a:rPr>
              <a:t>RATE DYNAMICS OVER YEARS</a:t>
            </a:r>
            <a:endParaRPr lang="fr-FR" sz="1350" b="0" u="none" strike="noStrike">
              <a:solidFill>
                <a:srgbClr val="000000"/>
              </a:solidFill>
              <a:effectLst/>
              <a:uFillTx/>
              <a:latin typeface="Arial"/>
            </a:endParaRPr>
          </a:p>
        </p:txBody>
      </p:sp>
      <p:sp>
        <p:nvSpPr>
          <p:cNvPr id="286" name="Text 152"/>
          <p:cNvSpPr/>
          <p:nvPr/>
        </p:nvSpPr>
        <p:spPr>
          <a:xfrm>
            <a:off x="1523880" y="1551600"/>
            <a:ext cx="14715360" cy="1146600"/>
          </a:xfrm>
          <a:prstGeom prst="rect">
            <a:avLst/>
          </a:prstGeom>
          <a:noFill/>
          <a:ln w="0">
            <a:noFill/>
          </a:ln>
        </p:spPr>
        <p:style>
          <a:lnRef idx="0"/>
          <a:fillRef idx="0"/>
          <a:effectRef idx="0"/>
          <a:fontRef idx="minor"/>
        </p:style>
        <p:txBody>
          <a:bodyPr lIns="25560" tIns="25560" rIns="25560" bIns="25560" anchor="t">
            <a:normAutofit/>
          </a:bodyPr>
          <a:p>
            <a:pPr defTabSz="914400">
              <a:lnSpc>
                <a:spcPct val="103000"/>
              </a:lnSpc>
              <a:tabLst>
                <a:tab pos="0" algn="l"/>
              </a:tabLst>
            </a:pPr>
            <a:r>
              <a:rPr lang="en-US" sz="4500" b="0" u="none" spc="-91" strike="noStrike">
                <a:solidFill>
                  <a:srgbClr val="111613"/>
                </a:solidFill>
                <a:effectLst/>
                <a:uFillTx/>
                <a:latin typeface="Georgia"/>
                <a:ea typeface="Georgia"/>
              </a:rPr>
              <a:t>Rate</a:t>
            </a:r>
            <a:r>
              <a:rPr lang="en-US" sz="4500" b="0" u="none" spc="-91" strike="noStrike" baseline="-8000">
                <a:solidFill>
                  <a:srgbClr val="111613"/>
                </a:solidFill>
                <a:effectLst/>
                <a:uFillTx/>
                <a:latin typeface="Georgia"/>
                <a:ea typeface="Georgia"/>
              </a:rPr>
              <a:t>v</a:t>
            </a:r>
            <a:r>
              <a:rPr lang="en-US" sz="4200" b="0" u="none" spc="-85" strike="noStrike">
                <a:solidFill>
                  <a:srgbClr val="111613"/>
                </a:solidFill>
                <a:effectLst/>
                <a:uFillTx/>
                <a:latin typeface="Georgia"/>
                <a:ea typeface="Georgia"/>
              </a:rPr>
              <a:t> evolution over years (threw slope, cap clamp, dead zone)</a:t>
            </a:r>
            <a:endParaRPr lang="fr-FR" sz="4200" b="0" u="none" strike="noStrike">
              <a:solidFill>
                <a:srgbClr val="000000"/>
              </a:solidFill>
              <a:effectLst/>
              <a:uFillTx/>
              <a:latin typeface="Arial"/>
            </a:endParaRPr>
          </a:p>
        </p:txBody>
      </p:sp>
      <p:sp>
        <p:nvSpPr>
          <p:cNvPr id="287" name="Shape 4"/>
          <p:cNvSpPr/>
          <p:nvPr/>
        </p:nvSpPr>
        <p:spPr>
          <a:xfrm>
            <a:off x="12737880" y="2935800"/>
            <a:ext cx="4389480" cy="842040"/>
          </a:xfrm>
          <a:prstGeom prst="rect">
            <a:avLst/>
          </a:prstGeom>
          <a:solidFill>
            <a:srgbClr val="1F3B2D">
              <a:alpha val="6000"/>
            </a:srgbClr>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288" name="Shape 5"/>
          <p:cNvSpPr/>
          <p:nvPr/>
        </p:nvSpPr>
        <p:spPr>
          <a:xfrm>
            <a:off x="12737880" y="2935800"/>
            <a:ext cx="15480" cy="842040"/>
          </a:xfrm>
          <a:prstGeom prst="rect">
            <a:avLst/>
          </a:prstGeom>
          <a:solidFill>
            <a:srgbClr val="1F3B2D"/>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289" name="Text 153"/>
          <p:cNvSpPr/>
          <p:nvPr/>
        </p:nvSpPr>
        <p:spPr>
          <a:xfrm>
            <a:off x="12940920" y="3153600"/>
            <a:ext cx="4401000" cy="5479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729" b="0" u="none" strike="noStrike">
                <a:solidFill>
                  <a:srgbClr val="111613"/>
                </a:solidFill>
                <a:effectLst/>
                <a:uFillTx/>
                <a:latin typeface="Courier New"/>
                <a:ea typeface="Courier New"/>
              </a:rPr>
              <a:t>Rate</a:t>
            </a:r>
            <a:r>
              <a:rPr lang="en-US" sz="1439" b="0" u="none" strike="noStrike" baseline="-40000">
                <a:solidFill>
                  <a:srgbClr val="111613"/>
                </a:solidFill>
                <a:effectLst/>
                <a:uFillTx/>
                <a:latin typeface="Courier New"/>
                <a:ea typeface="Courier New"/>
              </a:rPr>
              <a:t>v </a:t>
            </a:r>
            <a:r>
              <a:rPr lang="en-US" sz="1729" b="0" u="none" strike="noStrike">
                <a:solidFill>
                  <a:srgbClr val="111613"/>
                </a:solidFill>
                <a:effectLst/>
                <a:uFillTx/>
                <a:latin typeface="Courier New"/>
                <a:ea typeface="Courier New"/>
              </a:rPr>
              <a:t>= R</a:t>
            </a:r>
            <a:r>
              <a:rPr lang="en-US" sz="1439" b="0" u="none" strike="noStrike" baseline="-40000">
                <a:solidFill>
                  <a:srgbClr val="111613"/>
                </a:solidFill>
                <a:effectLst/>
                <a:uFillTx/>
                <a:latin typeface="Courier New"/>
                <a:ea typeface="Courier New"/>
              </a:rPr>
              <a:t>v </a:t>
            </a:r>
            <a:r>
              <a:rPr lang="en-US" sz="1729" b="0" u="none" strike="noStrike">
                <a:solidFill>
                  <a:srgbClr val="111613"/>
                </a:solidFill>
                <a:effectLst/>
                <a:uFillTx/>
                <a:latin typeface="Courier New"/>
                <a:ea typeface="Courier New"/>
              </a:rPr>
              <a:t>· I</a:t>
            </a:r>
            <a:r>
              <a:rPr lang="en-US" sz="1439" b="0" u="none" strike="noStrike" baseline="-40000">
                <a:solidFill>
                  <a:srgbClr val="111613"/>
                </a:solidFill>
                <a:effectLst/>
                <a:uFillTx/>
                <a:latin typeface="Courier New"/>
                <a:ea typeface="Courier New"/>
              </a:rPr>
              <a:t>p,v </a:t>
            </a:r>
            <a:r>
              <a:rPr lang="en-US" sz="1729" b="0" u="none" strike="noStrike">
                <a:solidFill>
                  <a:srgbClr val="111613"/>
                </a:solidFill>
                <a:effectLst/>
                <a:uFillTx/>
                <a:latin typeface="Courier New"/>
                <a:ea typeface="Courier New"/>
              </a:rPr>
              <a:t>; I</a:t>
            </a:r>
            <a:r>
              <a:rPr lang="en-US" sz="1439" b="0" u="none" strike="noStrike" baseline="-40000">
                <a:solidFill>
                  <a:srgbClr val="111613"/>
                </a:solidFill>
                <a:effectLst/>
                <a:uFillTx/>
                <a:latin typeface="Courier New"/>
                <a:ea typeface="Courier New"/>
              </a:rPr>
              <a:t>p,v </a:t>
            </a:r>
            <a:r>
              <a:rPr lang="en-US" sz="1729" b="0" u="none" strike="noStrike">
                <a:solidFill>
                  <a:srgbClr val="111613"/>
                </a:solidFill>
                <a:effectLst/>
                <a:uFillTx/>
                <a:latin typeface="Courier New"/>
                <a:ea typeface="Courier New"/>
              </a:rPr>
              <a:t>∈ [α </a:t>
            </a:r>
            <a:r>
              <a:rPr lang="en-US" sz="1439" b="0" u="none" strike="noStrike" baseline="-40000">
                <a:solidFill>
                  <a:srgbClr val="111613"/>
                </a:solidFill>
                <a:effectLst/>
                <a:uFillTx/>
                <a:latin typeface="Courier New"/>
                <a:ea typeface="Courier New"/>
              </a:rPr>
              <a:t>v</a:t>
            </a:r>
            <a:r>
              <a:rPr lang="en-US" sz="1729" b="0" u="none" strike="noStrike">
                <a:solidFill>
                  <a:srgbClr val="111613"/>
                </a:solidFill>
                <a:effectLst/>
                <a:uFillTx/>
                <a:latin typeface="Courier New"/>
                <a:ea typeface="Courier New"/>
              </a:rPr>
              <a:t>, β</a:t>
            </a:r>
            <a:r>
              <a:rPr lang="en-US" sz="1439" b="0" u="none" strike="noStrike" baseline="-40000">
                <a:solidFill>
                  <a:srgbClr val="111613"/>
                </a:solidFill>
                <a:effectLst/>
                <a:uFillTx/>
                <a:latin typeface="Courier New"/>
                <a:ea typeface="Courier New"/>
              </a:rPr>
              <a:t>v</a:t>
            </a:r>
            <a:r>
              <a:rPr lang="en-US" sz="1729" b="0" u="none" strike="noStrike">
                <a:solidFill>
                  <a:srgbClr val="111613"/>
                </a:solidFill>
                <a:effectLst/>
                <a:uFillTx/>
                <a:latin typeface="Courier New"/>
                <a:ea typeface="Courier New"/>
              </a:rPr>
              <a:t>]</a:t>
            </a:r>
            <a:endParaRPr lang="fr-FR" sz="1729" b="0" u="none" strike="noStrike">
              <a:solidFill>
                <a:srgbClr val="000000"/>
              </a:solidFill>
              <a:effectLst/>
              <a:uFillTx/>
              <a:latin typeface="Arial"/>
            </a:endParaRPr>
          </a:p>
        </p:txBody>
      </p:sp>
      <p:sp>
        <p:nvSpPr>
          <p:cNvPr id="290" name="Text 154"/>
          <p:cNvSpPr/>
          <p:nvPr/>
        </p:nvSpPr>
        <p:spPr>
          <a:xfrm>
            <a:off x="13582800" y="4206240"/>
            <a:ext cx="3276000" cy="365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650" b="1" u="none" strike="noStrike">
                <a:solidFill>
                  <a:srgbClr val="111613"/>
                </a:solidFill>
                <a:effectLst/>
                <a:uFillTx/>
                <a:latin typeface="Arial"/>
                <a:ea typeface="Arial"/>
              </a:rPr>
              <a:t>Slope </a:t>
            </a:r>
            <a:r>
              <a:rPr lang="en-US" sz="1650" b="0" u="none" strike="noStrike">
                <a:solidFill>
                  <a:srgbClr val="1F3B2D"/>
                </a:solidFill>
                <a:effectLst/>
                <a:uFillTx/>
                <a:latin typeface="Courier New"/>
                <a:ea typeface="Courier New"/>
              </a:rPr>
              <a:t>s</a:t>
            </a:r>
            <a:r>
              <a:rPr lang="en-US" sz="1368" b="0" u="none" strike="noStrike" baseline="-40000">
                <a:solidFill>
                  <a:srgbClr val="1F3B2D"/>
                </a:solidFill>
                <a:effectLst/>
                <a:uFillTx/>
                <a:latin typeface="Courier New"/>
                <a:ea typeface="Courier New"/>
              </a:rPr>
              <a:t>v</a:t>
            </a:r>
            <a:endParaRPr lang="fr-FR" sz="1370" b="0" u="none" strike="noStrike">
              <a:solidFill>
                <a:srgbClr val="000000"/>
              </a:solidFill>
              <a:effectLst/>
              <a:uFillTx/>
              <a:latin typeface="Arial"/>
            </a:endParaRPr>
          </a:p>
        </p:txBody>
      </p:sp>
      <p:sp>
        <p:nvSpPr>
          <p:cNvPr id="291" name="Text 155"/>
          <p:cNvSpPr/>
          <p:nvPr/>
        </p:nvSpPr>
        <p:spPr>
          <a:xfrm>
            <a:off x="13582800" y="4591080"/>
            <a:ext cx="3276000" cy="10522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3A403B"/>
                </a:solidFill>
                <a:effectLst/>
                <a:uFillTx/>
                <a:latin typeface="Arial"/>
                <a:ea typeface="Arial"/>
              </a:rPr>
              <a:t>Outside the dead band, the index moves proportionally to the deviation.</a:t>
            </a:r>
            <a:endParaRPr lang="fr-FR" sz="1800" b="0" u="none" strike="noStrike">
              <a:solidFill>
                <a:srgbClr val="000000"/>
              </a:solidFill>
              <a:effectLst/>
              <a:uFillTx/>
              <a:latin typeface="Arial"/>
            </a:endParaRPr>
          </a:p>
        </p:txBody>
      </p:sp>
      <p:sp>
        <p:nvSpPr>
          <p:cNvPr id="292" name="Text 156"/>
          <p:cNvSpPr/>
          <p:nvPr/>
        </p:nvSpPr>
        <p:spPr>
          <a:xfrm>
            <a:off x="13582800" y="5853600"/>
            <a:ext cx="3276000" cy="365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650" b="1" u="none" strike="noStrike">
                <a:solidFill>
                  <a:srgbClr val="111613"/>
                </a:solidFill>
                <a:effectLst/>
                <a:uFillTx/>
                <a:latin typeface="Arial"/>
                <a:ea typeface="Arial"/>
              </a:rPr>
              <a:t>Dead band </a:t>
            </a:r>
            <a:r>
              <a:rPr lang="en-US" sz="1650" b="0" u="none" strike="noStrike">
                <a:solidFill>
                  <a:srgbClr val="B8864A"/>
                </a:solidFill>
                <a:effectLst/>
                <a:uFillTx/>
                <a:latin typeface="Courier New"/>
                <a:ea typeface="Courier New"/>
              </a:rPr>
              <a:t>δ</a:t>
            </a:r>
            <a:r>
              <a:rPr lang="en-US" sz="1368" b="0" u="none" strike="noStrike" baseline="-40000">
                <a:solidFill>
                  <a:srgbClr val="B8864A"/>
                </a:solidFill>
                <a:effectLst/>
                <a:uFillTx/>
                <a:latin typeface="Courier New"/>
                <a:ea typeface="Courier New"/>
              </a:rPr>
              <a:t>v</a:t>
            </a:r>
            <a:endParaRPr lang="fr-FR" sz="1370" b="0" u="none" strike="noStrike">
              <a:solidFill>
                <a:srgbClr val="000000"/>
              </a:solidFill>
              <a:effectLst/>
              <a:uFillTx/>
              <a:latin typeface="Arial"/>
            </a:endParaRPr>
          </a:p>
        </p:txBody>
      </p:sp>
      <p:sp>
        <p:nvSpPr>
          <p:cNvPr id="293" name="Text 157"/>
          <p:cNvSpPr/>
          <p:nvPr/>
        </p:nvSpPr>
        <p:spPr>
          <a:xfrm>
            <a:off x="13582800" y="6238440"/>
            <a:ext cx="3276000" cy="74376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3A403B"/>
                </a:solidFill>
                <a:effectLst/>
                <a:uFillTx/>
                <a:latin typeface="Arial"/>
                <a:ea typeface="Arial"/>
              </a:rPr>
              <a:t>Deviations under δ</a:t>
            </a:r>
            <a:r>
              <a:rPr lang="en-US" sz="1500" b="0" u="none" strike="noStrike" baseline="-40000">
                <a:solidFill>
                  <a:srgbClr val="3A403B"/>
                </a:solidFill>
                <a:effectLst/>
                <a:uFillTx/>
                <a:latin typeface="Arial"/>
                <a:ea typeface="Arial"/>
              </a:rPr>
              <a:t>v </a:t>
            </a:r>
            <a:r>
              <a:rPr lang="en-US" sz="1800" b="0" u="none" strike="noStrike">
                <a:solidFill>
                  <a:srgbClr val="3A403B"/>
                </a:solidFill>
                <a:effectLst/>
                <a:uFillTx/>
                <a:latin typeface="Arial"/>
                <a:ea typeface="Arial"/>
              </a:rPr>
              <a:t>trigger no change — the rate holds flat.</a:t>
            </a:r>
            <a:endParaRPr lang="fr-FR" sz="1800" b="0" u="none" strike="noStrike">
              <a:solidFill>
                <a:srgbClr val="000000"/>
              </a:solidFill>
              <a:effectLst/>
              <a:uFillTx/>
              <a:latin typeface="Arial"/>
            </a:endParaRPr>
          </a:p>
        </p:txBody>
      </p:sp>
      <p:sp>
        <p:nvSpPr>
          <p:cNvPr id="294" name="Text 158"/>
          <p:cNvSpPr/>
          <p:nvPr/>
        </p:nvSpPr>
        <p:spPr>
          <a:xfrm>
            <a:off x="13582800" y="7192800"/>
            <a:ext cx="3276000" cy="365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650" b="1" u="none" strike="noStrike">
                <a:solidFill>
                  <a:srgbClr val="111613"/>
                </a:solidFill>
                <a:effectLst/>
                <a:uFillTx/>
                <a:latin typeface="Arial"/>
                <a:ea typeface="Arial"/>
              </a:rPr>
              <a:t>Clamp </a:t>
            </a:r>
            <a:r>
              <a:rPr lang="en-US" sz="1650" b="0" u="none" strike="noStrike">
                <a:solidFill>
                  <a:srgbClr val="1F3B2D"/>
                </a:solidFill>
                <a:effectLst/>
                <a:uFillTx/>
                <a:latin typeface="Courier New"/>
                <a:ea typeface="Courier New"/>
              </a:rPr>
              <a:t>[α</a:t>
            </a:r>
            <a:r>
              <a:rPr lang="en-US" sz="1368" b="0" u="none" strike="noStrike" baseline="-40000">
                <a:solidFill>
                  <a:srgbClr val="1F3B2D"/>
                </a:solidFill>
                <a:effectLst/>
                <a:uFillTx/>
                <a:latin typeface="Courier New"/>
                <a:ea typeface="Courier New"/>
              </a:rPr>
              <a:t>v</a:t>
            </a:r>
            <a:r>
              <a:rPr lang="en-US" sz="1650" b="0" u="none" strike="noStrike">
                <a:solidFill>
                  <a:srgbClr val="1F3B2D"/>
                </a:solidFill>
                <a:effectLst/>
                <a:uFillTx/>
                <a:latin typeface="Courier New"/>
                <a:ea typeface="Courier New"/>
              </a:rPr>
              <a:t>, β</a:t>
            </a:r>
            <a:r>
              <a:rPr lang="en-US" sz="1368" b="0" u="none" strike="noStrike" baseline="-40000">
                <a:solidFill>
                  <a:srgbClr val="1F3B2D"/>
                </a:solidFill>
                <a:effectLst/>
                <a:uFillTx/>
                <a:latin typeface="Courier New"/>
                <a:ea typeface="Courier New"/>
              </a:rPr>
              <a:t>v</a:t>
            </a:r>
            <a:r>
              <a:rPr lang="en-US" sz="1650" b="0" u="none" strike="noStrike">
                <a:solidFill>
                  <a:srgbClr val="1F3B2D"/>
                </a:solidFill>
                <a:effectLst/>
                <a:uFillTx/>
                <a:latin typeface="Courier New"/>
                <a:ea typeface="Courier New"/>
              </a:rPr>
              <a:t>]</a:t>
            </a:r>
            <a:endParaRPr lang="fr-FR" sz="1650" b="0" u="none" strike="noStrike">
              <a:solidFill>
                <a:srgbClr val="000000"/>
              </a:solidFill>
              <a:effectLst/>
              <a:uFillTx/>
              <a:latin typeface="Arial"/>
            </a:endParaRPr>
          </a:p>
        </p:txBody>
      </p:sp>
      <p:sp>
        <p:nvSpPr>
          <p:cNvPr id="295" name="Text 159"/>
          <p:cNvSpPr/>
          <p:nvPr/>
        </p:nvSpPr>
        <p:spPr>
          <a:xfrm>
            <a:off x="13582800" y="7577640"/>
            <a:ext cx="3276000" cy="172872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3A403B"/>
                </a:solidFill>
                <a:effectLst/>
                <a:uFillTx/>
                <a:latin typeface="Arial"/>
                <a:ea typeface="Arial"/>
              </a:rPr>
              <a:t>The index never leaves its bounds; persistent pressure saturates it at the ceiling or </a:t>
            </a:r>
            <a:r>
              <a:rPr lang="en-US" sz="1800" b="0" u="none" strike="noStrike">
                <a:solidFill>
                  <a:srgbClr val="3A403B"/>
                </a:solidFill>
                <a:effectLst/>
                <a:uFillTx/>
                <a:latin typeface="Arial"/>
                <a:ea typeface="Arial"/>
              </a:rPr>
              <a:t>floor — the acute case the homeostatic proposer resolves.</a:t>
            </a:r>
            <a:endParaRPr lang="fr-FR" sz="1800" b="0" u="none" strike="noStrike">
              <a:solidFill>
                <a:srgbClr val="000000"/>
              </a:solidFill>
              <a:effectLst/>
              <a:uFillTx/>
              <a:latin typeface="Arial"/>
            </a:endParaRPr>
          </a:p>
        </p:txBody>
      </p:sp>
      <p:pic>
        <p:nvPicPr>
          <p:cNvPr id="296" name=""/>
          <p:cNvPicPr/>
          <p:nvPr/>
        </p:nvPicPr>
        <p:blipFill>
          <a:blip r:embed="rId2"/>
          <a:stretch/>
        </p:blipFill>
        <p:spPr>
          <a:xfrm>
            <a:off x="1104840" y="2639520"/>
            <a:ext cx="11373480" cy="6581880"/>
          </a:xfrm>
          <a:prstGeom prst="rect">
            <a:avLst/>
          </a:prstGeom>
          <a:noFill/>
          <a:ln w="0">
            <a:noFill/>
          </a:ln>
        </p:spPr>
      </p:pic>
      <p:pic>
        <p:nvPicPr>
          <p:cNvPr id="297" name=""/>
          <p:cNvPicPr/>
          <p:nvPr/>
        </p:nvPicPr>
        <p:blipFill>
          <a:blip r:embed="rId3"/>
          <a:stretch/>
        </p:blipFill>
        <p:spPr>
          <a:xfrm>
            <a:off x="12550680" y="4090320"/>
            <a:ext cx="1065960" cy="799200"/>
          </a:xfrm>
          <a:prstGeom prst="rect">
            <a:avLst/>
          </a:prstGeom>
          <a:noFill/>
          <a:ln w="0">
            <a:noFill/>
          </a:ln>
        </p:spPr>
      </p:pic>
      <p:pic>
        <p:nvPicPr>
          <p:cNvPr id="298" name=""/>
          <p:cNvPicPr/>
          <p:nvPr/>
        </p:nvPicPr>
        <p:blipFill>
          <a:blip r:embed="rId4"/>
          <a:stretch/>
        </p:blipFill>
        <p:spPr>
          <a:xfrm>
            <a:off x="12576600" y="5618520"/>
            <a:ext cx="961200" cy="627840"/>
          </a:xfrm>
          <a:prstGeom prst="rect">
            <a:avLst/>
          </a:prstGeom>
          <a:noFill/>
          <a:ln w="0">
            <a:noFill/>
          </a:ln>
        </p:spPr>
      </p:pic>
      <p:pic>
        <p:nvPicPr>
          <p:cNvPr id="299" name=""/>
          <p:cNvPicPr/>
          <p:nvPr/>
        </p:nvPicPr>
        <p:blipFill>
          <a:blip r:embed="rId5"/>
          <a:stretch/>
        </p:blipFill>
        <p:spPr>
          <a:xfrm>
            <a:off x="12525840" y="6941160"/>
            <a:ext cx="1056600" cy="799200"/>
          </a:xfrm>
          <a:prstGeom prst="rect">
            <a:avLst/>
          </a:prstGeom>
          <a:noFill/>
          <a:ln w="0">
            <a:noFill/>
          </a:ln>
        </p:spPr>
      </p:pic>
      <p:sp>
        <p:nvSpPr>
          <p:cNvPr id="300" name="Text 148"/>
          <p:cNvSpPr/>
          <p:nvPr/>
        </p:nvSpPr>
        <p:spPr>
          <a:xfrm>
            <a:off x="16038360" y="53424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201E6149-3C38-4906-84EE-33A917A985DA}" type="slidenum">
              <a:rPr lang="en-US" sz="1200" b="0" u="none" spc="96" strike="noStrike">
                <a:solidFill>
                  <a:srgbClr val="6E736E"/>
                </a:solidFill>
                <a:effectLst/>
                <a:uFillTx/>
                <a:latin typeface="Courier New"/>
                <a:ea typeface="Courier New"/>
              </a:rPr>
              <a:t>9</a:t>
            </a:fld>
            <a:r>
              <a:rPr lang="en-US" sz="1200" b="0" u="none" spc="96" strike="noStrike">
                <a:solidFill>
                  <a:srgbClr val="6E736E"/>
                </a:solidFill>
                <a:effectLst/>
                <a:uFillTx/>
                <a:latin typeface="Courier New"/>
                <a:ea typeface="Courier New"/>
              </a:rPr>
              <a:t> / </a:t>
            </a:r>
            <a:fld id="{B73C58C3-901C-41E9-A3A2-5808E8C02381}"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301" name="Image 12" descr="preencoded.png"/>
          <p:cNvPicPr/>
          <p:nvPr/>
        </p:nvPicPr>
        <p:blipFill>
          <a:blip r:embed="rId1"/>
          <a:stretch/>
        </p:blipFill>
        <p:spPr>
          <a:xfrm>
            <a:off x="1523880" y="533520"/>
            <a:ext cx="208800" cy="208800"/>
          </a:xfrm>
          <a:prstGeom prst="rect">
            <a:avLst/>
          </a:prstGeom>
          <a:noFill/>
          <a:ln w="0">
            <a:noFill/>
          </a:ln>
        </p:spPr>
      </p:pic>
      <p:sp>
        <p:nvSpPr>
          <p:cNvPr id="302" name="Text 29"/>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303" name="Text 33"/>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967867EB-0CDA-4C7B-9EAB-858034445A19}" type="slidenum">
              <a:rPr lang="en-US" sz="1200" b="0" u="none" spc="96" strike="noStrike">
                <a:solidFill>
                  <a:srgbClr val="6E736E"/>
                </a:solidFill>
                <a:effectLst/>
                <a:uFillTx/>
                <a:latin typeface="Courier New"/>
                <a:ea typeface="Courier New"/>
              </a:rPr>
              <a:t>10</a:t>
            </a:fld>
            <a:r>
              <a:rPr lang="en-US" sz="1200" b="0" u="none" spc="96" strike="noStrike">
                <a:solidFill>
                  <a:srgbClr val="6E736E"/>
                </a:solidFill>
                <a:effectLst/>
                <a:uFillTx/>
                <a:latin typeface="Courier New"/>
                <a:ea typeface="Courier New"/>
              </a:rPr>
              <a:t> / </a:t>
            </a:r>
            <a:fld id="{1769B180-6DC1-4710-8863-812244B65590}"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
        <p:nvSpPr>
          <p:cNvPr id="304" name="Text 37"/>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Independent researcher</a:t>
            </a:r>
            <a:endParaRPr lang="fr-FR" sz="1200" b="0" u="none" strike="noStrike">
              <a:solidFill>
                <a:srgbClr val="000000"/>
              </a:solidFill>
              <a:effectLst/>
              <a:uFillTx/>
              <a:latin typeface="Arial"/>
            </a:endParaRPr>
          </a:p>
        </p:txBody>
      </p:sp>
      <p:sp>
        <p:nvSpPr>
          <p:cNvPr id="305" name="Text 55"/>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3.6 - </a:t>
            </a:r>
            <a:r>
              <a:rPr lang="en-US" sz="1350" b="1" u="none" spc="244" strike="noStrike">
                <a:solidFill>
                  <a:srgbClr val="6E736E"/>
                </a:solidFill>
                <a:effectLst/>
                <a:uFillTx/>
                <a:latin typeface="Arial"/>
                <a:ea typeface="Arial"/>
              </a:rPr>
              <a:t>THE CONVERSION MECHANISM</a:t>
            </a:r>
            <a:endParaRPr lang="fr-FR" sz="1350" b="0" u="none" strike="noStrike">
              <a:solidFill>
                <a:srgbClr val="000000"/>
              </a:solidFill>
              <a:effectLst/>
              <a:uFillTx/>
              <a:latin typeface="Arial"/>
            </a:endParaRPr>
          </a:p>
        </p:txBody>
      </p:sp>
      <p:sp>
        <p:nvSpPr>
          <p:cNvPr id="306" name="Text 57"/>
          <p:cNvSpPr/>
          <p:nvPr/>
        </p:nvSpPr>
        <p:spPr>
          <a:xfrm>
            <a:off x="1523880" y="1674000"/>
            <a:ext cx="14715360" cy="1622520"/>
          </a:xfrm>
          <a:prstGeom prst="rect">
            <a:avLst/>
          </a:prstGeom>
          <a:noFill/>
          <a:ln w="0">
            <a:noFill/>
          </a:ln>
        </p:spPr>
        <p:style>
          <a:lnRef idx="0"/>
          <a:fillRef idx="0"/>
          <a:effectRef idx="0"/>
          <a:fontRef idx="minor"/>
        </p:style>
        <p:txBody>
          <a:bodyPr lIns="25560" tIns="25560" rIns="25560" bIns="25560" anchor="t">
            <a:normAutofit/>
          </a:bodyPr>
          <a:p>
            <a:endParaRPr lang="fr-FR" sz="4400" b="0" u="none" strike="noStrike">
              <a:solidFill>
                <a:srgbClr val="000000"/>
              </a:solidFill>
              <a:effectLst/>
              <a:uFillTx/>
              <a:latin typeface="Arial"/>
            </a:endParaRPr>
          </a:p>
        </p:txBody>
      </p:sp>
      <p:pic>
        <p:nvPicPr>
          <p:cNvPr id="307" name=""/>
          <p:cNvPicPr/>
          <p:nvPr/>
        </p:nvPicPr>
        <p:blipFill>
          <a:blip r:embed="rId2"/>
          <a:stretch/>
        </p:blipFill>
        <p:spPr>
          <a:xfrm>
            <a:off x="7963200" y="1272240"/>
            <a:ext cx="9868320" cy="7855560"/>
          </a:xfrm>
          <a:prstGeom prst="rect">
            <a:avLst/>
          </a:prstGeom>
          <a:noFill/>
          <a:ln w="0">
            <a:noFill/>
          </a:ln>
        </p:spPr>
      </p:pic>
      <p:sp>
        <p:nvSpPr>
          <p:cNvPr id="308" name="Text 61"/>
          <p:cNvSpPr/>
          <p:nvPr/>
        </p:nvSpPr>
        <p:spPr>
          <a:xfrm>
            <a:off x="911880" y="2333880"/>
            <a:ext cx="5857200" cy="1598040"/>
          </a:xfrm>
          <a:prstGeom prst="rect">
            <a:avLst/>
          </a:prstGeom>
          <a:noFill/>
          <a:ln w="0">
            <a:noFill/>
          </a:ln>
        </p:spPr>
        <p:style>
          <a:lnRef idx="0"/>
          <a:fillRef idx="0"/>
          <a:effectRef idx="0"/>
          <a:fontRef idx="minor"/>
        </p:style>
        <p:txBody>
          <a:bodyPr lIns="25560" tIns="25560" rIns="25560" bIns="25560" anchor="t">
            <a:normAutofit fontScale="62500" lnSpcReduction="19999"/>
          </a:bodyPr>
          <a:p>
            <a:pPr defTabSz="914400">
              <a:lnSpc>
                <a:spcPct val="104000"/>
              </a:lnSpc>
              <a:tabLst>
                <a:tab pos="0" algn="l"/>
              </a:tabLst>
            </a:pPr>
            <a:r>
              <a:rPr lang="en-US" sz="4500" b="1" u="none" spc="-91" strike="noStrike">
                <a:solidFill>
                  <a:srgbClr val="111613"/>
                </a:solidFill>
                <a:effectLst/>
                <a:uFillTx/>
                <a:latin typeface="Georgia"/>
                <a:ea typeface="Georgia"/>
              </a:rPr>
              <a:t>DRP : Time destruction/creation</a:t>
            </a:r>
            <a:r>
              <a:rPr lang="en-US" sz="4500" b="0" u="none" spc="-91" strike="noStrike">
                <a:solidFill>
                  <a:srgbClr val="111613"/>
                </a:solidFill>
                <a:effectLst/>
                <a:uFillTx/>
                <a:latin typeface="Georgia"/>
                <a:ea typeface="Georgia"/>
              </a:rPr>
              <a:t> regarding the ecological components of vector.</a:t>
            </a:r>
            <a:endParaRPr lang="fr-FR" sz="4500" b="0" u="none" strike="noStrike">
              <a:solidFill>
                <a:srgbClr val="000000"/>
              </a:solidFill>
              <a:effectLst/>
              <a:uFillTx/>
              <a:latin typeface="Arial"/>
            </a:endParaRPr>
          </a:p>
        </p:txBody>
      </p:sp>
      <p:sp>
        <p:nvSpPr>
          <p:cNvPr id="309" name="Text 101"/>
          <p:cNvSpPr/>
          <p:nvPr/>
        </p:nvSpPr>
        <p:spPr>
          <a:xfrm>
            <a:off x="862200" y="4879080"/>
            <a:ext cx="6866640" cy="1338840"/>
          </a:xfrm>
          <a:prstGeom prst="rect">
            <a:avLst/>
          </a:prstGeom>
          <a:noFill/>
          <a:ln w="0">
            <a:noFill/>
          </a:ln>
        </p:spPr>
        <p:style>
          <a:lnRef idx="0"/>
          <a:fillRef idx="0"/>
          <a:effectRef idx="0"/>
          <a:fontRef idx="minor"/>
        </p:style>
        <p:txBody>
          <a:bodyPr lIns="25560" tIns="25560" rIns="25560" bIns="25560" anchor="t">
            <a:normAutofit fontScale="77500" lnSpcReduction="19999"/>
          </a:bodyPr>
          <a:p>
            <a:pPr defTabSz="914400">
              <a:lnSpc>
                <a:spcPct val="146000"/>
              </a:lnSpc>
              <a:spcBef>
                <a:spcPts val="1191"/>
              </a:spcBef>
              <a:spcAft>
                <a:spcPts val="992"/>
              </a:spcAft>
              <a:tabLst>
                <a:tab pos="0" algn="l"/>
              </a:tabLst>
            </a:pPr>
            <a:r>
              <a:rPr lang="en-US" sz="2250" b="1" u="none" spc="-6" strike="noStrike">
                <a:solidFill>
                  <a:srgbClr val="6E736E"/>
                </a:solidFill>
                <a:effectLst/>
                <a:uFillTx/>
                <a:latin typeface="Arial"/>
                <a:ea typeface="Arial"/>
              </a:rPr>
              <a:t>The Reconciliation process</a:t>
            </a:r>
            <a:r>
              <a:rPr lang="en-US" sz="2250" b="0" u="none" spc="-6" strike="noStrike">
                <a:solidFill>
                  <a:srgbClr val="6E736E"/>
                </a:solidFill>
                <a:effectLst/>
                <a:uFillTx/>
                <a:latin typeface="Arial"/>
                <a:ea typeface="Arial"/>
              </a:rPr>
              <a:t>  is an automated daily process applied to all </a:t>
            </a:r>
            <a:r>
              <a:rPr lang="en-US" sz="2250" b="1" u="none" spc="-6" strike="noStrike">
                <a:solidFill>
                  <a:srgbClr val="6E736E"/>
                </a:solidFill>
                <a:effectLst/>
                <a:uFillTx/>
                <a:latin typeface="Arial"/>
                <a:ea typeface="Arial"/>
              </a:rPr>
              <a:t>individual wallets, </a:t>
            </a:r>
            <a:r>
              <a:rPr lang="en-US" sz="2250" b="0" u="none" spc="-6" strike="noStrike">
                <a:solidFill>
                  <a:srgbClr val="6E736E"/>
                </a:solidFill>
                <a:effectLst/>
                <a:uFillTx/>
                <a:latin typeface="Arial"/>
                <a:ea typeface="Arial"/>
              </a:rPr>
              <a:t>and is NEVER applied to corporate wallets. It uses </a:t>
            </a:r>
            <a:r>
              <a:rPr lang="en-US" sz="2250" b="1" u="none" spc="-6" strike="noStrike">
                <a:solidFill>
                  <a:srgbClr val="6E736E"/>
                </a:solidFill>
                <a:effectLst/>
                <a:uFillTx/>
                <a:latin typeface="Arial"/>
                <a:ea typeface="Arial"/>
              </a:rPr>
              <a:t>Rate_v(t)</a:t>
            </a:r>
            <a:r>
              <a:rPr lang="en-US" sz="2250" b="0" u="none" spc="-6" strike="noStrike">
                <a:solidFill>
                  <a:srgbClr val="6E736E"/>
                </a:solidFill>
                <a:effectLst/>
                <a:uFillTx/>
                <a:latin typeface="Arial"/>
                <a:ea typeface="Arial"/>
              </a:rPr>
              <a:t> to repay the </a:t>
            </a:r>
            <a:r>
              <a:rPr lang="en-US" sz="2250" b="1" u="none" spc="-6" strike="noStrike">
                <a:solidFill>
                  <a:srgbClr val="6E736E"/>
                </a:solidFill>
                <a:effectLst/>
                <a:uFillTx/>
                <a:latin typeface="Arial"/>
                <a:ea typeface="Arial"/>
              </a:rPr>
              <a:t>ecological debt</a:t>
            </a:r>
            <a:r>
              <a:rPr lang="en-US" sz="2250" b="0" u="none" spc="-6" strike="noStrike">
                <a:solidFill>
                  <a:srgbClr val="6E736E"/>
                </a:solidFill>
                <a:effectLst/>
                <a:uFillTx/>
                <a:latin typeface="Arial"/>
                <a:ea typeface="Arial"/>
              </a:rPr>
              <a:t> acquired during consumption. </a:t>
            </a:r>
            <a:endParaRPr lang="fr-FR" sz="225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0E0C"/>
        </a:solidFill>
      </p:bgPr>
    </p:bg>
    <p:spTree>
      <p:nvGrpSpPr>
        <p:cNvPr id="1" name=""/>
        <p:cNvGrpSpPr/>
        <p:nvPr/>
      </p:nvGrpSpPr>
      <p:grpSpPr>
        <a:xfrm>
          <a:off x="0" y="0"/>
          <a:ext cx="0" cy="0"/>
          <a:chOff x="0" y="0"/>
          <a:chExt cx="0" cy="0"/>
        </a:xfrm>
      </p:grpSpPr>
      <p:pic>
        <p:nvPicPr>
          <p:cNvPr id="310" name="Image 0" descr="preencoded.png"/>
          <p:cNvPicPr/>
          <p:nvPr/>
        </p:nvPicPr>
        <p:blipFill>
          <a:blip r:embed="rId1"/>
          <a:stretch/>
        </p:blipFill>
        <p:spPr>
          <a:xfrm>
            <a:off x="1523880" y="533520"/>
            <a:ext cx="208800" cy="208800"/>
          </a:xfrm>
          <a:prstGeom prst="rect">
            <a:avLst/>
          </a:prstGeom>
          <a:noFill/>
          <a:ln w="0">
            <a:noFill/>
          </a:ln>
        </p:spPr>
      </p:pic>
      <p:sp>
        <p:nvSpPr>
          <p:cNvPr id="311" name="Text 0"/>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7E817A"/>
                </a:solidFill>
                <a:effectLst/>
                <a:uFillTx/>
                <a:latin typeface="Arial"/>
                <a:ea typeface="Arial"/>
              </a:rPr>
              <a:t>VECTOR · RAMICS 2026</a:t>
            </a:r>
            <a:endParaRPr lang="fr-FR" sz="1200" b="0" u="none" strike="noStrike">
              <a:solidFill>
                <a:srgbClr val="FFFFFF"/>
              </a:solidFill>
              <a:effectLst/>
              <a:uFillTx/>
              <a:latin typeface="Arial"/>
            </a:endParaRPr>
          </a:p>
        </p:txBody>
      </p:sp>
      <p:sp>
        <p:nvSpPr>
          <p:cNvPr id="312" name="Text 1"/>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8BD15473-2579-4E3B-9854-C12337EB186C}" type="slidenum">
              <a:rPr lang="en-US" sz="1200" b="0" u="none" spc="96" strike="noStrike">
                <a:solidFill>
                  <a:srgbClr val="6E736E"/>
                </a:solidFill>
                <a:effectLst/>
                <a:uFillTx/>
                <a:latin typeface="Courier New"/>
                <a:ea typeface="Courier New"/>
              </a:rPr>
              <a:t>11</a:t>
            </a:fld>
            <a:r>
              <a:rPr lang="en-US" sz="1200" b="0" u="none" spc="96" strike="noStrike">
                <a:solidFill>
                  <a:srgbClr val="6E736E"/>
                </a:solidFill>
                <a:effectLst/>
                <a:uFillTx/>
                <a:latin typeface="Courier New"/>
                <a:ea typeface="Courier New"/>
              </a:rPr>
              <a:t> / </a:t>
            </a:r>
            <a:fld id="{629DCDAD-1CAB-47C6-BDB0-EF565DC17D62}" type="slidecount">
              <a:rPr lang="en-US" sz="1200" b="0" u="none" spc="96" strike="noStrike">
                <a:solidFill>
                  <a:srgbClr val="7E817A"/>
                </a:solidFill>
                <a:effectLst/>
                <a:uFillTx/>
                <a:latin typeface="Courier New"/>
                <a:ea typeface="Courier New"/>
              </a:rPr>
              <a:t>21</a:t>
            </a:fld>
            <a:endParaRPr lang="fr-FR" sz="1200" b="0" u="none" strike="noStrike">
              <a:solidFill>
                <a:srgbClr val="FFFFFF"/>
              </a:solidFill>
              <a:effectLst/>
              <a:uFillTx/>
              <a:latin typeface="Arial"/>
            </a:endParaRPr>
          </a:p>
        </p:txBody>
      </p:sp>
      <p:sp>
        <p:nvSpPr>
          <p:cNvPr id="313" name="Text 2"/>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7E817A"/>
                </a:solidFill>
                <a:effectLst/>
                <a:uFillTx/>
                <a:latin typeface="Arial"/>
                <a:ea typeface="Arial"/>
              </a:rPr>
              <a:t>Fabien Fert · Independent researcher</a:t>
            </a:r>
            <a:endParaRPr lang="fr-FR" sz="1200" b="0" u="none" strike="noStrike">
              <a:solidFill>
                <a:srgbClr val="FFFFFF"/>
              </a:solidFill>
              <a:effectLst/>
              <a:uFillTx/>
              <a:latin typeface="Arial"/>
            </a:endParaRPr>
          </a:p>
        </p:txBody>
      </p:sp>
      <p:sp>
        <p:nvSpPr>
          <p:cNvPr id="314" name="Text 4"/>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4A7D61"/>
                </a:solidFill>
                <a:effectLst/>
                <a:uFillTx/>
                <a:latin typeface="Courier New"/>
                <a:ea typeface="Courier New"/>
              </a:rPr>
              <a:t>4 - </a:t>
            </a:r>
            <a:r>
              <a:rPr lang="en-US" sz="1350" b="1" u="none" spc="244" strike="noStrike">
                <a:solidFill>
                  <a:srgbClr val="7E817A"/>
                </a:solidFill>
                <a:effectLst/>
                <a:uFillTx/>
                <a:latin typeface="Arial"/>
                <a:ea typeface="Arial"/>
              </a:rPr>
              <a:t>EQUITY ARCHITECTURE</a:t>
            </a:r>
            <a:endParaRPr lang="fr-FR" sz="1350" b="0" u="none" strike="noStrike">
              <a:solidFill>
                <a:srgbClr val="FFFFFF"/>
              </a:solidFill>
              <a:effectLst/>
              <a:uFillTx/>
              <a:latin typeface="Arial"/>
            </a:endParaRPr>
          </a:p>
        </p:txBody>
      </p:sp>
      <p:sp>
        <p:nvSpPr>
          <p:cNvPr id="315" name="Text 5"/>
          <p:cNvSpPr/>
          <p:nvPr/>
        </p:nvSpPr>
        <p:spPr>
          <a:xfrm>
            <a:off x="1523880" y="1674000"/>
            <a:ext cx="11926440" cy="740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3000"/>
              </a:lnSpc>
              <a:tabLst>
                <a:tab pos="0" algn="l"/>
              </a:tabLst>
            </a:pPr>
            <a:r>
              <a:rPr lang="en-US" sz="4000" b="0" u="none" spc="-113" strike="noStrike">
                <a:solidFill>
                  <a:srgbClr val="F4EFE6"/>
                </a:solidFill>
                <a:effectLst/>
                <a:uFillTx/>
                <a:latin typeface="Georgia"/>
                <a:ea typeface="Georgia"/>
              </a:rPr>
              <a:t>Mutual credit, UDI, and </a:t>
            </a:r>
            <a:r>
              <a:rPr lang="en-US" sz="4000" b="0" u="none" spc="-113" strike="noStrike">
                <a:solidFill>
                  <a:srgbClr val="F4EFE6"/>
                </a:solidFill>
                <a:effectLst/>
                <a:uFillTx/>
                <a:latin typeface="Georgia"/>
                <a:ea typeface="Georgia"/>
              </a:rPr>
              <a:t>bounded wealth distribution.</a:t>
            </a:r>
            <a:endParaRPr lang="fr-FR" sz="4000" b="0" u="none" strike="noStrike">
              <a:solidFill>
                <a:srgbClr val="FFFFFF"/>
              </a:solidFill>
              <a:effectLst/>
              <a:uFillTx/>
              <a:latin typeface="Arial"/>
            </a:endParaRPr>
          </a:p>
        </p:txBody>
      </p:sp>
      <p:sp>
        <p:nvSpPr>
          <p:cNvPr id="316" name="Shape 6"/>
          <p:cNvSpPr/>
          <p:nvPr/>
        </p:nvSpPr>
        <p:spPr>
          <a:xfrm>
            <a:off x="1523880" y="3169080"/>
            <a:ext cx="4774320" cy="8640"/>
          </a:xfrm>
          <a:prstGeom prst="rect">
            <a:avLst/>
          </a:prstGeom>
          <a:solidFill>
            <a:srgbClr val="2A2E2A"/>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317" name="Text 7"/>
          <p:cNvSpPr/>
          <p:nvPr/>
        </p:nvSpPr>
        <p:spPr>
          <a:xfrm>
            <a:off x="1523880" y="3440520"/>
            <a:ext cx="4917600" cy="3412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5000"/>
              </a:lnSpc>
              <a:tabLst>
                <a:tab pos="0" algn="l"/>
              </a:tabLst>
            </a:pPr>
            <a:r>
              <a:rPr lang="en-US" sz="1650" b="0" u="none" strike="noStrike">
                <a:solidFill>
                  <a:srgbClr val="4A7D61"/>
                </a:solidFill>
                <a:effectLst/>
                <a:uFillTx/>
                <a:latin typeface="Courier New"/>
                <a:ea typeface="Courier New"/>
              </a:rPr>
              <a:t>channel 01</a:t>
            </a:r>
            <a:endParaRPr lang="fr-FR" sz="1650" b="0" u="none" strike="noStrike">
              <a:solidFill>
                <a:srgbClr val="FFFFFF"/>
              </a:solidFill>
              <a:effectLst/>
              <a:uFillTx/>
              <a:latin typeface="Arial"/>
            </a:endParaRPr>
          </a:p>
        </p:txBody>
      </p:sp>
      <p:sp>
        <p:nvSpPr>
          <p:cNvPr id="318" name="Text 8"/>
          <p:cNvSpPr/>
          <p:nvPr/>
        </p:nvSpPr>
        <p:spPr>
          <a:xfrm>
            <a:off x="1523880" y="3858840"/>
            <a:ext cx="4917600" cy="28836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650" b="1" u="none" spc="198" strike="noStrike">
                <a:solidFill>
                  <a:srgbClr val="F4EFE6"/>
                </a:solidFill>
                <a:effectLst/>
                <a:uFillTx/>
                <a:latin typeface="Arial"/>
                <a:ea typeface="Arial"/>
              </a:rPr>
              <a:t>MUTUAL CREDIT ON TIME</a:t>
            </a:r>
            <a:endParaRPr lang="fr-FR" sz="1650" b="0" u="none" strike="noStrike">
              <a:solidFill>
                <a:srgbClr val="FFFFFF"/>
              </a:solidFill>
              <a:effectLst/>
              <a:uFillTx/>
              <a:latin typeface="Arial"/>
            </a:endParaRPr>
          </a:p>
        </p:txBody>
      </p:sp>
      <p:sp>
        <p:nvSpPr>
          <p:cNvPr id="319" name="Text 9"/>
          <p:cNvSpPr/>
          <p:nvPr/>
        </p:nvSpPr>
        <p:spPr>
          <a:xfrm>
            <a:off x="1523880" y="4242960"/>
            <a:ext cx="4917600" cy="10522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B8BAB2"/>
                </a:solidFill>
                <a:effectLst/>
                <a:uFillTx/>
                <a:latin typeface="Arial"/>
                <a:ea typeface="Arial"/>
              </a:rPr>
              <a:t>Every transaction clears as matched credit/debit on component 1. Community sum is constant — </a:t>
            </a:r>
            <a:r>
              <a:rPr lang="en-US" sz="1800" b="0" i="1" u="none" strike="noStrike">
                <a:solidFill>
                  <a:srgbClr val="B8BAB2"/>
                </a:solidFill>
                <a:effectLst/>
                <a:uFillTx/>
                <a:latin typeface="Georgia"/>
                <a:ea typeface="Georgia"/>
              </a:rPr>
              <a:t>modulo </a:t>
            </a:r>
            <a:r>
              <a:rPr lang="en-US" sz="1800" b="0" u="none" strike="noStrike">
                <a:solidFill>
                  <a:srgbClr val="B8BAB2"/>
                </a:solidFill>
                <a:effectLst/>
                <a:uFillTx/>
                <a:latin typeface="Arial"/>
                <a:ea typeface="Arial"/>
              </a:rPr>
              <a:t>three asymmetric channels.</a:t>
            </a:r>
            <a:endParaRPr lang="fr-FR" sz="1800" b="0" u="none" strike="noStrike">
              <a:solidFill>
                <a:srgbClr val="FFFFFF"/>
              </a:solidFill>
              <a:effectLst/>
              <a:uFillTx/>
              <a:latin typeface="Arial"/>
            </a:endParaRPr>
          </a:p>
        </p:txBody>
      </p:sp>
      <p:sp>
        <p:nvSpPr>
          <p:cNvPr id="320" name="Shape 10"/>
          <p:cNvSpPr/>
          <p:nvPr/>
        </p:nvSpPr>
        <p:spPr>
          <a:xfrm>
            <a:off x="6756480" y="3169080"/>
            <a:ext cx="4774320" cy="8640"/>
          </a:xfrm>
          <a:prstGeom prst="rect">
            <a:avLst/>
          </a:prstGeom>
          <a:solidFill>
            <a:srgbClr val="2A2E2A"/>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321" name="Text 11"/>
          <p:cNvSpPr/>
          <p:nvPr/>
        </p:nvSpPr>
        <p:spPr>
          <a:xfrm>
            <a:off x="6756480" y="3440520"/>
            <a:ext cx="4917600" cy="3412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5000"/>
              </a:lnSpc>
              <a:tabLst>
                <a:tab pos="0" algn="l"/>
              </a:tabLst>
            </a:pPr>
            <a:r>
              <a:rPr lang="en-US" sz="1650" b="0" u="none" strike="noStrike">
                <a:solidFill>
                  <a:srgbClr val="4A7D61"/>
                </a:solidFill>
                <a:effectLst/>
                <a:uFillTx/>
                <a:latin typeface="Courier New"/>
                <a:ea typeface="Courier New"/>
              </a:rPr>
              <a:t>channel 02</a:t>
            </a:r>
            <a:endParaRPr lang="fr-FR" sz="1650" b="0" u="none" strike="noStrike">
              <a:solidFill>
                <a:srgbClr val="FFFFFF"/>
              </a:solidFill>
              <a:effectLst/>
              <a:uFillTx/>
              <a:latin typeface="Arial"/>
            </a:endParaRPr>
          </a:p>
        </p:txBody>
      </p:sp>
      <p:sp>
        <p:nvSpPr>
          <p:cNvPr id="322" name="Text 12"/>
          <p:cNvSpPr/>
          <p:nvPr/>
        </p:nvSpPr>
        <p:spPr>
          <a:xfrm>
            <a:off x="6756480" y="3858840"/>
            <a:ext cx="4917600" cy="28836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650" b="1" u="none" spc="198" strike="noStrike">
                <a:solidFill>
                  <a:srgbClr val="F4EFE6"/>
                </a:solidFill>
                <a:effectLst/>
                <a:uFillTx/>
                <a:latin typeface="Arial"/>
                <a:ea typeface="Arial"/>
              </a:rPr>
              <a:t>UNIVERSAL </a:t>
            </a:r>
            <a:r>
              <a:rPr lang="en-US" sz="1650" b="1" u="none" spc="198" strike="noStrike">
                <a:solidFill>
                  <a:srgbClr val="F4EFE6"/>
                </a:solidFill>
                <a:effectLst/>
                <a:uFillTx/>
                <a:latin typeface="Arial"/>
                <a:ea typeface="Arial"/>
              </a:rPr>
              <a:t>DAILY </a:t>
            </a:r>
            <a:r>
              <a:rPr lang="en-US" sz="1650" b="1" u="none" spc="198" strike="noStrike">
                <a:solidFill>
                  <a:srgbClr val="F4EFE6"/>
                </a:solidFill>
                <a:effectLst/>
                <a:uFillTx/>
                <a:latin typeface="Arial"/>
                <a:ea typeface="Arial"/>
              </a:rPr>
              <a:t>INCOME</a:t>
            </a:r>
            <a:endParaRPr lang="fr-FR" sz="1650" b="0" u="none" strike="noStrike">
              <a:solidFill>
                <a:srgbClr val="FFFFFF"/>
              </a:solidFill>
              <a:effectLst/>
              <a:uFillTx/>
              <a:latin typeface="Arial"/>
            </a:endParaRPr>
          </a:p>
        </p:txBody>
      </p:sp>
      <p:sp>
        <p:nvSpPr>
          <p:cNvPr id="323" name="Text 13"/>
          <p:cNvSpPr/>
          <p:nvPr/>
        </p:nvSpPr>
        <p:spPr>
          <a:xfrm>
            <a:off x="6756480" y="4242960"/>
            <a:ext cx="4917600" cy="7138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B8BAB2"/>
                </a:solidFill>
                <a:effectLst/>
                <a:uFillTx/>
                <a:latin typeface="Arial"/>
                <a:ea typeface="Arial"/>
              </a:rPr>
              <a:t>Daily consumption subsidy — creation conditional on participation, not holdings.</a:t>
            </a:r>
            <a:endParaRPr lang="fr-FR" sz="1800" b="0" u="none" strike="noStrike">
              <a:solidFill>
                <a:srgbClr val="FFFFFF"/>
              </a:solidFill>
              <a:effectLst/>
              <a:uFillTx/>
              <a:latin typeface="Arial"/>
            </a:endParaRPr>
          </a:p>
        </p:txBody>
      </p:sp>
      <p:sp>
        <p:nvSpPr>
          <p:cNvPr id="324" name="Shape 14"/>
          <p:cNvSpPr/>
          <p:nvPr/>
        </p:nvSpPr>
        <p:spPr>
          <a:xfrm>
            <a:off x="6756480" y="5052960"/>
            <a:ext cx="3168720" cy="457920"/>
          </a:xfrm>
          <a:prstGeom prst="rect">
            <a:avLst/>
          </a:prstGeom>
          <a:solidFill>
            <a:srgbClr val="F4EFE6">
              <a:alpha val="4000"/>
            </a:srgbClr>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325" name="Shape 15"/>
          <p:cNvSpPr/>
          <p:nvPr/>
        </p:nvSpPr>
        <p:spPr>
          <a:xfrm>
            <a:off x="6756480" y="5052960"/>
            <a:ext cx="14040" cy="457920"/>
          </a:xfrm>
          <a:prstGeom prst="rect">
            <a:avLst/>
          </a:prstGeom>
          <a:solidFill>
            <a:srgbClr val="4A7D61"/>
          </a:solidFill>
          <a:ln w="0">
            <a:noFill/>
          </a:ln>
        </p:spPr>
        <p:style>
          <a:lnRef idx="0"/>
          <a:fillRef idx="0"/>
          <a:effectRef idx="0"/>
          <a:fontRef idx="minor"/>
        </p:style>
        <p:txBody>
          <a:bodyPr lIns="90000" tIns="45000" rIns="90000" bIns="45000" anchor="t">
            <a:noAutofit/>
          </a:bodyPr>
          <a:p>
            <a:endParaRPr lang="fr-FR" sz="1800" b="0" u="none" strike="noStrike">
              <a:solidFill>
                <a:srgbClr val="FFFFFF"/>
              </a:solidFill>
              <a:effectLst/>
              <a:uFillTx/>
              <a:latin typeface="Arial"/>
            </a:endParaRPr>
          </a:p>
        </p:txBody>
      </p:sp>
      <p:sp>
        <p:nvSpPr>
          <p:cNvPr id="326" name="Text 16"/>
          <p:cNvSpPr/>
          <p:nvPr/>
        </p:nvSpPr>
        <p:spPr>
          <a:xfrm>
            <a:off x="6923520" y="5148360"/>
            <a:ext cx="2944080" cy="30564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650" b="0" u="none" strike="noStrike">
                <a:solidFill>
                  <a:srgbClr val="F4EFE6"/>
                </a:solidFill>
                <a:effectLst/>
                <a:uFillTx/>
                <a:latin typeface="Courier New"/>
                <a:ea typeface="Courier New"/>
              </a:rPr>
              <a:t>U</a:t>
            </a:r>
            <a:r>
              <a:rPr lang="en-US" sz="1368" b="0" u="none" strike="noStrike" baseline="-40000">
                <a:solidFill>
                  <a:srgbClr val="F4EFE6"/>
                </a:solidFill>
                <a:effectLst/>
                <a:uFillTx/>
                <a:latin typeface="Courier New"/>
                <a:ea typeface="Courier New"/>
              </a:rPr>
              <a:t>a</a:t>
            </a:r>
            <a:r>
              <a:rPr lang="en-US" sz="1650" b="0" u="none" strike="noStrike">
                <a:solidFill>
                  <a:srgbClr val="F4EFE6"/>
                </a:solidFill>
                <a:effectLst/>
                <a:uFillTx/>
                <a:latin typeface="Courier New"/>
                <a:ea typeface="Courier New"/>
              </a:rPr>
              <a:t>(n) := min(Δt, </a:t>
            </a:r>
            <a:r>
              <a:rPr lang="en-US" sz="1650" b="0" u="none" strike="noStrike">
                <a:solidFill>
                  <a:srgbClr val="F4EFE6"/>
                </a:solidFill>
                <a:effectLst/>
                <a:uFillTx/>
                <a:latin typeface="Courier New"/>
                <a:ea typeface="Courier New"/>
              </a:rPr>
              <a:t>S</a:t>
            </a:r>
            <a:r>
              <a:rPr lang="en-US" sz="1368" b="0" u="none" strike="noStrike" baseline="-40000">
                <a:solidFill>
                  <a:srgbClr val="F4EFE6"/>
                </a:solidFill>
                <a:effectLst/>
                <a:uFillTx/>
                <a:latin typeface="Courier New"/>
                <a:ea typeface="Courier New"/>
              </a:rPr>
              <a:t>a</a:t>
            </a:r>
            <a:r>
              <a:rPr lang="en-US" sz="1650" b="0" u="none" strike="noStrike">
                <a:solidFill>
                  <a:srgbClr val="F4EFE6"/>
                </a:solidFill>
                <a:effectLst/>
                <a:uFillTx/>
                <a:latin typeface="Courier New"/>
                <a:ea typeface="Courier New"/>
              </a:rPr>
              <a:t>(n))</a:t>
            </a:r>
            <a:endParaRPr lang="fr-FR" sz="1650" b="0" u="none" strike="noStrike">
              <a:solidFill>
                <a:srgbClr val="FFFFFF"/>
              </a:solidFill>
              <a:effectLst/>
              <a:uFillTx/>
              <a:latin typeface="Arial"/>
            </a:endParaRPr>
          </a:p>
        </p:txBody>
      </p:sp>
      <p:sp>
        <p:nvSpPr>
          <p:cNvPr id="327" name="Text 17"/>
          <p:cNvSpPr/>
          <p:nvPr/>
        </p:nvSpPr>
        <p:spPr>
          <a:xfrm>
            <a:off x="6756480" y="5626080"/>
            <a:ext cx="4917600" cy="10522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7E817A"/>
                </a:solidFill>
                <a:effectLst/>
                <a:uFillTx/>
                <a:latin typeface="Arial"/>
                <a:ea typeface="Arial"/>
              </a:rPr>
              <a:t>Δt = 8 h (invariant); idle agent receives 0; debt clears via labour or regenerative consumption </a:t>
            </a:r>
            <a:r>
              <a:rPr lang="en-US" sz="1800" b="0" u="none" strike="noStrike">
                <a:solidFill>
                  <a:srgbClr val="7E817A"/>
                </a:solidFill>
                <a:effectLst/>
                <a:uFillTx/>
                <a:latin typeface="Arial"/>
                <a:ea typeface="Arial"/>
              </a:rPr>
              <a:t>only. It’s pure </a:t>
            </a:r>
            <a:r>
              <a:rPr lang="en-US" sz="1800" b="1" u="none" strike="noStrike">
                <a:solidFill>
                  <a:srgbClr val="7E817A"/>
                </a:solidFill>
                <a:effectLst/>
                <a:uFillTx/>
                <a:latin typeface="Arial"/>
                <a:ea typeface="Arial"/>
              </a:rPr>
              <a:t>monetary creation</a:t>
            </a:r>
            <a:r>
              <a:rPr lang="en-US" sz="1800" b="0" u="none" strike="noStrike">
                <a:solidFill>
                  <a:srgbClr val="7E817A"/>
                </a:solidFill>
                <a:effectLst/>
                <a:uFillTx/>
                <a:latin typeface="Arial"/>
                <a:ea typeface="Arial"/>
              </a:rPr>
              <a:t>.</a:t>
            </a:r>
            <a:endParaRPr lang="fr-FR" sz="1800" b="0" u="none" strike="noStrike">
              <a:solidFill>
                <a:srgbClr val="FFFFFF"/>
              </a:solidFill>
              <a:effectLst/>
              <a:uFillTx/>
              <a:latin typeface="Arial"/>
            </a:endParaRPr>
          </a:p>
        </p:txBody>
      </p:sp>
      <p:sp>
        <p:nvSpPr>
          <p:cNvPr id="328" name="Shape 18"/>
          <p:cNvSpPr/>
          <p:nvPr/>
        </p:nvSpPr>
        <p:spPr>
          <a:xfrm>
            <a:off x="11988720" y="3169080"/>
            <a:ext cx="4774320" cy="8640"/>
          </a:xfrm>
          <a:prstGeom prst="rect">
            <a:avLst/>
          </a:prstGeom>
          <a:solidFill>
            <a:srgbClr val="2A2E2A"/>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329" name="Text 19"/>
          <p:cNvSpPr/>
          <p:nvPr/>
        </p:nvSpPr>
        <p:spPr>
          <a:xfrm>
            <a:off x="11988720" y="3440520"/>
            <a:ext cx="4917600" cy="3412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5000"/>
              </a:lnSpc>
              <a:tabLst>
                <a:tab pos="0" algn="l"/>
              </a:tabLst>
            </a:pPr>
            <a:r>
              <a:rPr lang="en-US" sz="1650" b="0" u="none" strike="noStrike">
                <a:solidFill>
                  <a:srgbClr val="4A7D61"/>
                </a:solidFill>
                <a:effectLst/>
                <a:uFillTx/>
                <a:latin typeface="Courier New"/>
                <a:ea typeface="Courier New"/>
              </a:rPr>
              <a:t>channel 03</a:t>
            </a:r>
            <a:endParaRPr lang="fr-FR" sz="1650" b="0" u="none" strike="noStrike">
              <a:solidFill>
                <a:srgbClr val="FFFFFF"/>
              </a:solidFill>
              <a:effectLst/>
              <a:uFillTx/>
              <a:latin typeface="Arial"/>
            </a:endParaRPr>
          </a:p>
        </p:txBody>
      </p:sp>
      <p:sp>
        <p:nvSpPr>
          <p:cNvPr id="330" name="Text 20"/>
          <p:cNvSpPr/>
          <p:nvPr/>
        </p:nvSpPr>
        <p:spPr>
          <a:xfrm>
            <a:off x="11988720" y="3858840"/>
            <a:ext cx="4917600" cy="7945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650" b="1" u="none" spc="198" strike="noStrike">
                <a:solidFill>
                  <a:srgbClr val="F4EFE6"/>
                </a:solidFill>
                <a:effectLst/>
                <a:uFillTx/>
                <a:latin typeface="Arial"/>
                <a:ea typeface="Arial"/>
              </a:rPr>
              <a:t>COMMUNITY CONTRIBUTION COEFFICIENT Q</a:t>
            </a:r>
            <a:r>
              <a:rPr lang="en-US" sz="1368" b="1" u="none" spc="198" strike="noStrike" baseline="-40000">
                <a:solidFill>
                  <a:srgbClr val="F4EFE6"/>
                </a:solidFill>
                <a:effectLst/>
                <a:uFillTx/>
                <a:latin typeface="Arial"/>
                <a:ea typeface="Arial"/>
              </a:rPr>
              <a:t>W</a:t>
            </a:r>
            <a:endParaRPr lang="fr-FR" sz="1370" b="0" u="none" strike="noStrike">
              <a:solidFill>
                <a:srgbClr val="FFFFFF"/>
              </a:solidFill>
              <a:effectLst/>
              <a:uFillTx/>
              <a:latin typeface="Arial"/>
            </a:endParaRPr>
          </a:p>
        </p:txBody>
      </p:sp>
      <p:sp>
        <p:nvSpPr>
          <p:cNvPr id="331" name="Text 21"/>
          <p:cNvSpPr/>
          <p:nvPr/>
        </p:nvSpPr>
        <p:spPr>
          <a:xfrm>
            <a:off x="11988720" y="4280040"/>
            <a:ext cx="4917600" cy="77652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B8BAB2"/>
                </a:solidFill>
                <a:effectLst/>
                <a:uFillTx/>
                <a:latin typeface="Arial"/>
                <a:ea typeface="Arial"/>
              </a:rPr>
              <a:t>Worker credited </a:t>
            </a:r>
            <a:r>
              <a:rPr lang="en-US" sz="1650" b="0" u="none" strike="noStrike">
                <a:solidFill>
                  <a:srgbClr val="B8BAB2"/>
                </a:solidFill>
                <a:effectLst/>
                <a:uFillTx/>
                <a:latin typeface="Courier New"/>
                <a:ea typeface="Courier New"/>
              </a:rPr>
              <a:t>q</a:t>
            </a:r>
            <a:r>
              <a:rPr lang="en-US" sz="1368" b="0" u="none" strike="noStrike" baseline="-40000">
                <a:solidFill>
                  <a:srgbClr val="B8BAB2"/>
                </a:solidFill>
                <a:effectLst/>
                <a:uFillTx/>
                <a:latin typeface="Courier New"/>
                <a:ea typeface="Courier New"/>
              </a:rPr>
              <a:t>w</a:t>
            </a:r>
            <a:r>
              <a:rPr lang="en-US" sz="1650" b="0" u="none" strike="noStrike">
                <a:solidFill>
                  <a:srgbClr val="B8BAB2"/>
                </a:solidFill>
                <a:effectLst/>
                <a:uFillTx/>
                <a:latin typeface="Courier New"/>
                <a:ea typeface="Courier New"/>
              </a:rPr>
              <a:t>·X</a:t>
            </a:r>
            <a:r>
              <a:rPr lang="en-US" sz="1800" b="0" u="none" strike="noStrike">
                <a:solidFill>
                  <a:srgbClr val="B8BAB2"/>
                </a:solidFill>
                <a:effectLst/>
                <a:uFillTx/>
                <a:latin typeface="Arial"/>
                <a:ea typeface="Arial"/>
              </a:rPr>
              <a:t>; employer debited </a:t>
            </a:r>
            <a:r>
              <a:rPr lang="en-US" sz="1650" b="0" u="none" strike="noStrike">
                <a:solidFill>
                  <a:srgbClr val="B8BAB2"/>
                </a:solidFill>
                <a:effectLst/>
                <a:uFillTx/>
                <a:latin typeface="Courier New"/>
                <a:ea typeface="Courier New"/>
              </a:rPr>
              <a:t>X</a:t>
            </a:r>
            <a:r>
              <a:rPr lang="en-US" sz="1800" b="0" u="none" strike="noStrike">
                <a:solidFill>
                  <a:srgbClr val="B8BAB2"/>
                </a:solidFill>
                <a:effectLst/>
                <a:uFillTx/>
                <a:latin typeface="Arial"/>
                <a:ea typeface="Arial"/>
              </a:rPr>
              <a:t>. Net </a:t>
            </a:r>
            <a:r>
              <a:rPr lang="en-US" sz="1650" b="0" u="none" strike="noStrike">
                <a:solidFill>
                  <a:srgbClr val="B8BAB2"/>
                </a:solidFill>
                <a:effectLst/>
                <a:uFillTx/>
                <a:latin typeface="Courier New"/>
                <a:ea typeface="Courier New"/>
              </a:rPr>
              <a:t>(q</a:t>
            </a:r>
            <a:r>
              <a:rPr lang="en-US" sz="1368" b="0" u="none" strike="noStrike" baseline="-40000">
                <a:solidFill>
                  <a:srgbClr val="B8BAB2"/>
                </a:solidFill>
                <a:effectLst/>
                <a:uFillTx/>
                <a:latin typeface="Courier New"/>
                <a:ea typeface="Courier New"/>
              </a:rPr>
              <a:t>w</a:t>
            </a:r>
            <a:r>
              <a:rPr lang="en-US" sz="1650" b="0" u="none" strike="noStrike">
                <a:solidFill>
                  <a:srgbClr val="B8BAB2"/>
                </a:solidFill>
                <a:effectLst/>
                <a:uFillTx/>
                <a:latin typeface="Courier New"/>
                <a:ea typeface="Courier New"/>
              </a:rPr>
              <a:t>−1)·X </a:t>
            </a:r>
            <a:r>
              <a:rPr lang="en-US" sz="1800" b="0" u="none" strike="noStrike">
                <a:solidFill>
                  <a:srgbClr val="B8BAB2"/>
                </a:solidFill>
                <a:effectLst/>
                <a:uFillTx/>
                <a:latin typeface="Arial"/>
                <a:ea typeface="Arial"/>
              </a:rPr>
              <a:t>is creation or destruction.</a:t>
            </a:r>
            <a:endParaRPr lang="fr-FR" sz="1800" b="0" u="none" strike="noStrike">
              <a:solidFill>
                <a:srgbClr val="FFFFFF"/>
              </a:solidFill>
              <a:effectLst/>
              <a:uFillTx/>
              <a:latin typeface="Arial"/>
            </a:endParaRPr>
          </a:p>
        </p:txBody>
      </p:sp>
      <p:sp>
        <p:nvSpPr>
          <p:cNvPr id="332" name="Text 22"/>
          <p:cNvSpPr/>
          <p:nvPr/>
        </p:nvSpPr>
        <p:spPr>
          <a:xfrm>
            <a:off x="11988720" y="5152680"/>
            <a:ext cx="4917600" cy="963360"/>
          </a:xfrm>
          <a:prstGeom prst="rect">
            <a:avLst/>
          </a:prstGeom>
          <a:noFill/>
          <a:ln w="0">
            <a:noFill/>
          </a:ln>
        </p:spPr>
        <p:style>
          <a:lnRef idx="0"/>
          <a:fillRef idx="0"/>
          <a:effectRef idx="0"/>
          <a:fontRef idx="minor"/>
        </p:style>
        <p:txBody>
          <a:bodyPr lIns="25560" tIns="25560" rIns="25560" bIns="25560" anchor="t">
            <a:normAutofit fontScale="85000" lnSpcReduction="19999"/>
          </a:bodyPr>
          <a:p>
            <a:pPr defTabSz="914400">
              <a:lnSpc>
                <a:spcPct val="147000"/>
              </a:lnSpc>
              <a:tabLst>
                <a:tab pos="0" algn="l"/>
              </a:tabLst>
            </a:pPr>
            <a:r>
              <a:rPr lang="en-US" sz="1800" b="0" u="none" strike="noStrike">
                <a:solidFill>
                  <a:srgbClr val="7E817A"/>
                </a:solidFill>
                <a:effectLst/>
                <a:uFillTx/>
                <a:latin typeface="Arial"/>
                <a:ea typeface="Arial"/>
              </a:rPr>
              <a:t>q</a:t>
            </a:r>
            <a:r>
              <a:rPr lang="en-US" sz="1500" b="0" u="none" strike="noStrike" baseline="-40000">
                <a:solidFill>
                  <a:srgbClr val="7E817A"/>
                </a:solidFill>
                <a:effectLst/>
                <a:uFillTx/>
                <a:latin typeface="Arial"/>
                <a:ea typeface="Arial"/>
              </a:rPr>
              <a:t>w </a:t>
            </a:r>
            <a:r>
              <a:rPr lang="en-US" sz="1800" b="0" u="none" strike="noStrike">
                <a:solidFill>
                  <a:srgbClr val="7E817A"/>
                </a:solidFill>
                <a:effectLst/>
                <a:uFillTx/>
                <a:latin typeface="Arial"/>
                <a:ea typeface="Arial"/>
              </a:rPr>
              <a:t>≤ 2 (invariant); set by community abaque (Annex A) — supermajority to revise. Part of the </a:t>
            </a:r>
            <a:r>
              <a:rPr lang="en-US" sz="1800" b="1" u="none" strike="noStrike">
                <a:solidFill>
                  <a:srgbClr val="7E817A"/>
                </a:solidFill>
                <a:effectLst/>
                <a:uFillTx/>
                <a:latin typeface="Arial"/>
                <a:ea typeface="Arial"/>
              </a:rPr>
              <a:t>monetary creation</a:t>
            </a:r>
            <a:r>
              <a:rPr lang="en-US" sz="1800" b="0" u="none" strike="noStrike">
                <a:solidFill>
                  <a:srgbClr val="7E817A"/>
                </a:solidFill>
                <a:effectLst/>
                <a:uFillTx/>
                <a:latin typeface="Arial"/>
                <a:ea typeface="Arial"/>
              </a:rPr>
              <a:t> process.</a:t>
            </a:r>
            <a:endParaRPr lang="fr-FR" sz="1800" b="0" u="none" strike="noStrike">
              <a:solidFill>
                <a:srgbClr val="FFFFFF"/>
              </a:solidFill>
              <a:effectLst/>
              <a:uFillTx/>
              <a:latin typeface="Arial"/>
            </a:endParaRPr>
          </a:p>
        </p:txBody>
      </p:sp>
      <p:sp>
        <p:nvSpPr>
          <p:cNvPr id="333" name="Text 23"/>
          <p:cNvSpPr/>
          <p:nvPr/>
        </p:nvSpPr>
        <p:spPr>
          <a:xfrm>
            <a:off x="6742800" y="6923160"/>
            <a:ext cx="1632240" cy="28836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650" b="1" u="none" spc="198" strike="noStrike">
                <a:solidFill>
                  <a:srgbClr val="4A7D61"/>
                </a:solidFill>
                <a:effectLst/>
                <a:uFillTx/>
                <a:latin typeface="Arial"/>
                <a:ea typeface="Arial"/>
              </a:rPr>
              <a:t>UDI</a:t>
            </a:r>
            <a:endParaRPr lang="fr-FR" sz="1650" b="0" u="none" strike="noStrike">
              <a:solidFill>
                <a:srgbClr val="FFFFFF"/>
              </a:solidFill>
              <a:effectLst/>
              <a:uFillTx/>
              <a:latin typeface="Arial"/>
            </a:endParaRPr>
          </a:p>
        </p:txBody>
      </p:sp>
      <p:sp>
        <p:nvSpPr>
          <p:cNvPr id="334" name="Text 24"/>
          <p:cNvSpPr/>
          <p:nvPr/>
        </p:nvSpPr>
        <p:spPr>
          <a:xfrm>
            <a:off x="6742800" y="7309440"/>
            <a:ext cx="10225080" cy="1713960"/>
          </a:xfrm>
          <a:prstGeom prst="rect">
            <a:avLst/>
          </a:prstGeom>
          <a:noFill/>
          <a:ln w="0">
            <a:noFill/>
          </a:ln>
        </p:spPr>
        <p:style>
          <a:lnRef idx="0"/>
          <a:fillRef idx="0"/>
          <a:effectRef idx="0"/>
          <a:fontRef idx="minor"/>
        </p:style>
        <p:txBody>
          <a:bodyPr lIns="25560" tIns="25560" rIns="25560" bIns="25560" anchor="t">
            <a:normAutofit/>
          </a:bodyPr>
          <a:p>
            <a:pPr defTabSz="914400">
              <a:lnSpc>
                <a:spcPct val="146000"/>
              </a:lnSpc>
              <a:tabLst>
                <a:tab pos="0" algn="l"/>
              </a:tabLst>
            </a:pPr>
            <a:r>
              <a:rPr lang="en-US" sz="2250" b="1" u="none" spc="-6" strike="noStrike">
                <a:solidFill>
                  <a:srgbClr val="F4EFE6"/>
                </a:solidFill>
                <a:effectLst/>
                <a:uFillTx/>
                <a:latin typeface="Arial"/>
                <a:ea typeface="Arial"/>
              </a:rPr>
              <a:t>No compounding :</a:t>
            </a:r>
            <a:r>
              <a:rPr lang="en-US" sz="2250" b="0" u="none" spc="-6" strike="noStrike">
                <a:solidFill>
                  <a:srgbClr val="F4EFE6"/>
                </a:solidFill>
                <a:effectLst/>
                <a:uFillTx/>
                <a:latin typeface="Arial"/>
                <a:ea typeface="Arial"/>
              </a:rPr>
              <a:t> saved hours generate no return. </a:t>
            </a:r>
            <a:endParaRPr lang="fr-FR" sz="2250" b="0" u="none" strike="noStrike">
              <a:solidFill>
                <a:srgbClr val="FFFFFF"/>
              </a:solidFill>
              <a:effectLst/>
              <a:uFillTx/>
              <a:latin typeface="Arial"/>
            </a:endParaRPr>
          </a:p>
          <a:p>
            <a:pPr defTabSz="914400">
              <a:lnSpc>
                <a:spcPct val="146000"/>
              </a:lnSpc>
              <a:tabLst>
                <a:tab pos="0" algn="l"/>
              </a:tabLst>
            </a:pPr>
            <a:r>
              <a:rPr lang="en-US" sz="2250" b="1" u="none" spc="-6" strike="noStrike">
                <a:solidFill>
                  <a:srgbClr val="F4EFE6"/>
                </a:solidFill>
                <a:effectLst/>
                <a:uFillTx/>
                <a:latin typeface="Arial"/>
                <a:ea typeface="Arial"/>
              </a:rPr>
              <a:t>Consumption floor :</a:t>
            </a:r>
            <a:r>
              <a:rPr lang="en-US" sz="2250" b="0" u="none" spc="-6" strike="noStrike">
                <a:solidFill>
                  <a:srgbClr val="F4EFE6"/>
                </a:solidFill>
                <a:effectLst/>
                <a:uFillTx/>
                <a:latin typeface="Arial"/>
                <a:ea typeface="Arial"/>
              </a:rPr>
              <a:t> Δt of daily outflows sustainable without depleting balance. </a:t>
            </a:r>
            <a:endParaRPr lang="fr-FR" sz="2250" b="0" u="none" strike="noStrike">
              <a:solidFill>
                <a:srgbClr val="FFFFFF"/>
              </a:solidFill>
              <a:effectLst/>
              <a:uFillTx/>
              <a:latin typeface="Arial"/>
            </a:endParaRPr>
          </a:p>
          <a:p>
            <a:pPr defTabSz="914400">
              <a:lnSpc>
                <a:spcPct val="146000"/>
              </a:lnSpc>
              <a:tabLst>
                <a:tab pos="0" algn="l"/>
              </a:tabLst>
            </a:pPr>
            <a:r>
              <a:rPr lang="en-US" sz="2250" b="1" u="none" spc="-6" strike="noStrike">
                <a:solidFill>
                  <a:srgbClr val="F4EFE6"/>
                </a:solidFill>
                <a:effectLst/>
                <a:uFillTx/>
                <a:latin typeface="Arial"/>
                <a:ea typeface="Arial"/>
              </a:rPr>
              <a:t>Debt clears </a:t>
            </a:r>
            <a:r>
              <a:rPr lang="en-US" sz="2250" b="0" u="none" spc="-6" strike="noStrike">
                <a:solidFill>
                  <a:srgbClr val="F4EFE6"/>
                </a:solidFill>
                <a:effectLst/>
                <a:uFillTx/>
                <a:latin typeface="Arial"/>
                <a:ea typeface="Arial"/>
              </a:rPr>
              <a:t>through labour or regenerative consumption only.</a:t>
            </a:r>
            <a:endParaRPr lang="fr-FR" sz="2250" b="0" u="none" strike="noStrike">
              <a:solidFill>
                <a:srgbClr val="FFFFFF"/>
              </a:solidFill>
              <a:effectLst/>
              <a:uFillTx/>
              <a:latin typeface="Arial"/>
            </a:endParaRPr>
          </a:p>
        </p:txBody>
      </p:sp>
      <p:sp>
        <p:nvSpPr>
          <p:cNvPr id="335" name="Text 150"/>
          <p:cNvSpPr/>
          <p:nvPr/>
        </p:nvSpPr>
        <p:spPr>
          <a:xfrm>
            <a:off x="1463040" y="5612760"/>
            <a:ext cx="4917600" cy="10522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B8BAB2"/>
                </a:solidFill>
                <a:effectLst/>
                <a:uFillTx/>
                <a:latin typeface="Arial"/>
                <a:ea typeface="Arial"/>
              </a:rPr>
              <a:t>The </a:t>
            </a:r>
            <a:r>
              <a:rPr lang="en-US" sz="1729" b="0" u="none" strike="noStrike">
                <a:solidFill>
                  <a:srgbClr val="DDDDDD"/>
                </a:solidFill>
                <a:effectLst/>
                <a:uFillTx/>
                <a:latin typeface="Courier New"/>
                <a:ea typeface="Courier New"/>
              </a:rPr>
              <a:t>Rate</a:t>
            </a:r>
            <a:r>
              <a:rPr lang="en-US" sz="1439" b="0" u="none" strike="noStrike" baseline="-40000">
                <a:solidFill>
                  <a:srgbClr val="DDDDDD"/>
                </a:solidFill>
                <a:effectLst/>
                <a:uFillTx/>
                <a:latin typeface="Courier New"/>
                <a:ea typeface="Courier New"/>
              </a:rPr>
              <a:t>v</a:t>
            </a:r>
            <a:r>
              <a:rPr lang="en-US" sz="1800" b="0" u="none" strike="noStrike">
                <a:solidFill>
                  <a:srgbClr val="B8BAB2"/>
                </a:solidFill>
                <a:effectLst/>
                <a:uFillTx/>
                <a:latin typeface="Arial"/>
                <a:ea typeface="Arial"/>
              </a:rPr>
              <a:t>  goal is to bring the system back to homeostasis by proceeding a </a:t>
            </a:r>
            <a:r>
              <a:rPr lang="en-US" sz="1800" b="1" u="none" strike="noStrike">
                <a:solidFill>
                  <a:srgbClr val="B8BAB2"/>
                </a:solidFill>
                <a:effectLst/>
                <a:uFillTx/>
                <a:latin typeface="Arial"/>
                <a:ea typeface="Arial"/>
              </a:rPr>
              <a:t>monetary destruction</a:t>
            </a:r>
            <a:r>
              <a:rPr lang="en-US" sz="1800" b="0" u="none" strike="noStrike">
                <a:solidFill>
                  <a:srgbClr val="B8BAB2"/>
                </a:solidFill>
                <a:effectLst/>
                <a:uFillTx/>
                <a:latin typeface="Arial"/>
                <a:ea typeface="Arial"/>
              </a:rPr>
              <a:t> (repaying the ecological debt).</a:t>
            </a:r>
            <a:endParaRPr lang="fr-FR" sz="1800" b="0" u="none" strike="noStrike">
              <a:solidFill>
                <a:srgbClr val="FFFFFF"/>
              </a:solidFill>
              <a:effectLst/>
              <a:uFillTx/>
              <a:latin typeface="Arial"/>
            </a:endParaRPr>
          </a:p>
        </p:txBody>
      </p:sp>
      <p:sp>
        <p:nvSpPr>
          <p:cNvPr id="336" name="Text 160"/>
          <p:cNvSpPr/>
          <p:nvPr/>
        </p:nvSpPr>
        <p:spPr>
          <a:xfrm>
            <a:off x="1524960" y="2326680"/>
            <a:ext cx="7666200" cy="707400"/>
          </a:xfrm>
          <a:prstGeom prst="rect">
            <a:avLst/>
          </a:prstGeom>
          <a:noFill/>
          <a:ln w="0">
            <a:noFill/>
          </a:ln>
        </p:spPr>
        <p:style>
          <a:lnRef idx="0"/>
          <a:fillRef idx="0"/>
          <a:effectRef idx="0"/>
          <a:fontRef idx="minor"/>
        </p:style>
        <p:txBody>
          <a:bodyPr lIns="25560" tIns="25560" rIns="25560" bIns="25560" anchor="t">
            <a:normAutofit/>
          </a:bodyPr>
          <a:p>
            <a:pPr defTabSz="914400">
              <a:lnSpc>
                <a:spcPct val="146000"/>
              </a:lnSpc>
              <a:tabLst>
                <a:tab pos="0" algn="l"/>
              </a:tabLst>
            </a:pPr>
            <a:r>
              <a:rPr lang="en-US" sz="2250" b="0" u="none" spc="-6" strike="noStrike">
                <a:solidFill>
                  <a:srgbClr val="F4EFE6"/>
                </a:solidFill>
                <a:effectLst/>
                <a:uFillTx/>
                <a:latin typeface="Arial"/>
                <a:ea typeface="Arial"/>
              </a:rPr>
              <a:t>Value creation and destruction.</a:t>
            </a:r>
            <a:endParaRPr lang="fr-FR" sz="225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0E0C"/>
        </a:solidFill>
      </p:bgPr>
    </p:bg>
    <p:spTree>
      <p:nvGrpSpPr>
        <p:cNvPr id="1" name=""/>
        <p:cNvGrpSpPr/>
        <p:nvPr/>
      </p:nvGrpSpPr>
      <p:grpSpPr>
        <a:xfrm>
          <a:off x="0" y="0"/>
          <a:ext cx="0" cy="0"/>
          <a:chOff x="0" y="0"/>
          <a:chExt cx="0" cy="0"/>
        </a:xfrm>
      </p:grpSpPr>
      <p:pic>
        <p:nvPicPr>
          <p:cNvPr id="337" name="Image 16" descr="preencoded.png"/>
          <p:cNvPicPr/>
          <p:nvPr/>
        </p:nvPicPr>
        <p:blipFill>
          <a:blip r:embed="rId1"/>
          <a:stretch/>
        </p:blipFill>
        <p:spPr>
          <a:xfrm>
            <a:off x="1523880" y="533520"/>
            <a:ext cx="208800" cy="208800"/>
          </a:xfrm>
          <a:prstGeom prst="rect">
            <a:avLst/>
          </a:prstGeom>
          <a:noFill/>
          <a:ln w="0">
            <a:noFill/>
          </a:ln>
        </p:spPr>
      </p:pic>
      <p:sp>
        <p:nvSpPr>
          <p:cNvPr id="338" name="Text 161"/>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7E817A"/>
                </a:solidFill>
                <a:effectLst/>
                <a:uFillTx/>
                <a:latin typeface="Arial"/>
                <a:ea typeface="Arial"/>
              </a:rPr>
              <a:t>VECTOR · RAMICS 2026</a:t>
            </a:r>
            <a:endParaRPr lang="fr-FR" sz="1200" b="0" u="none" strike="noStrike">
              <a:solidFill>
                <a:srgbClr val="FFFFFF"/>
              </a:solidFill>
              <a:effectLst/>
              <a:uFillTx/>
              <a:latin typeface="Arial"/>
            </a:endParaRPr>
          </a:p>
        </p:txBody>
      </p:sp>
      <p:sp>
        <p:nvSpPr>
          <p:cNvPr id="339" name="Text 162"/>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D4211B79-CF7D-4158-9901-4B080F6BF5A4}" type="slidenum">
              <a:rPr lang="en-US" sz="1200" b="0" u="none" spc="96" strike="noStrike">
                <a:solidFill>
                  <a:srgbClr val="6E736E"/>
                </a:solidFill>
                <a:effectLst/>
                <a:uFillTx/>
                <a:latin typeface="Courier New"/>
                <a:ea typeface="Courier New"/>
              </a:rPr>
              <a:t>12</a:t>
            </a:fld>
            <a:r>
              <a:rPr lang="en-US" sz="1200" b="0" u="none" spc="96" strike="noStrike">
                <a:solidFill>
                  <a:srgbClr val="6E736E"/>
                </a:solidFill>
                <a:effectLst/>
                <a:uFillTx/>
                <a:latin typeface="Courier New"/>
                <a:ea typeface="Courier New"/>
              </a:rPr>
              <a:t> / </a:t>
            </a:r>
            <a:fld id="{407C1050-03A8-4839-87DD-20C666B3F0BB}" type="slidecount">
              <a:rPr lang="en-US" sz="1200" b="0" u="none" spc="96" strike="noStrike">
                <a:solidFill>
                  <a:srgbClr val="7E817A"/>
                </a:solidFill>
                <a:effectLst/>
                <a:uFillTx/>
                <a:latin typeface="Courier New"/>
                <a:ea typeface="Courier New"/>
              </a:rPr>
              <a:t>21</a:t>
            </a:fld>
            <a:endParaRPr lang="fr-FR" sz="1200" b="0" u="none" strike="noStrike">
              <a:solidFill>
                <a:srgbClr val="FFFFFF"/>
              </a:solidFill>
              <a:effectLst/>
              <a:uFillTx/>
              <a:latin typeface="Arial"/>
            </a:endParaRPr>
          </a:p>
        </p:txBody>
      </p:sp>
      <p:sp>
        <p:nvSpPr>
          <p:cNvPr id="340" name="Text 163"/>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7E817A"/>
                </a:solidFill>
                <a:effectLst/>
                <a:uFillTx/>
                <a:latin typeface="Arial"/>
                <a:ea typeface="Arial"/>
              </a:rPr>
              <a:t>Fabien Fert · Independent researcher</a:t>
            </a:r>
            <a:endParaRPr lang="fr-FR" sz="1200" b="0" u="none" strike="noStrike">
              <a:solidFill>
                <a:srgbClr val="FFFFFF"/>
              </a:solidFill>
              <a:effectLst/>
              <a:uFillTx/>
              <a:latin typeface="Arial"/>
            </a:endParaRPr>
          </a:p>
        </p:txBody>
      </p:sp>
      <p:sp>
        <p:nvSpPr>
          <p:cNvPr id="341" name="Text 164"/>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4A7D61"/>
                </a:solidFill>
                <a:effectLst/>
                <a:uFillTx/>
                <a:latin typeface="Courier New"/>
                <a:ea typeface="Courier New"/>
              </a:rPr>
              <a:t>4.1 -</a:t>
            </a:r>
            <a:r>
              <a:rPr lang="en-US" sz="1350" b="1" u="none" spc="244" strike="noStrike">
                <a:solidFill>
                  <a:srgbClr val="7E817A"/>
                </a:solidFill>
                <a:effectLst/>
                <a:uFillTx/>
                <a:latin typeface="Arial"/>
                <a:ea typeface="Arial"/>
              </a:rPr>
              <a:t> Qw DETAIL</a:t>
            </a:r>
            <a:endParaRPr lang="fr-FR" sz="1350" b="0" u="none" strike="noStrike">
              <a:solidFill>
                <a:srgbClr val="FFFFFF"/>
              </a:solidFill>
              <a:effectLst/>
              <a:uFillTx/>
              <a:latin typeface="Arial"/>
            </a:endParaRPr>
          </a:p>
        </p:txBody>
      </p:sp>
      <p:sp>
        <p:nvSpPr>
          <p:cNvPr id="342" name="Text 165"/>
          <p:cNvSpPr/>
          <p:nvPr/>
        </p:nvSpPr>
        <p:spPr>
          <a:xfrm>
            <a:off x="1523880" y="1674000"/>
            <a:ext cx="9096480" cy="740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3000"/>
              </a:lnSpc>
              <a:tabLst>
                <a:tab pos="0" algn="l"/>
              </a:tabLst>
            </a:pPr>
            <a:r>
              <a:rPr lang="en-US" sz="4000" b="0" u="none" spc="-113" strike="noStrike">
                <a:solidFill>
                  <a:srgbClr val="F4EFE6"/>
                </a:solidFill>
                <a:effectLst/>
                <a:uFillTx/>
                <a:latin typeface="Georgia"/>
                <a:ea typeface="Georgia"/>
              </a:rPr>
              <a:t>Community contribution coefficient Qw</a:t>
            </a:r>
            <a:endParaRPr lang="fr-FR" sz="4000" b="0" u="none" strike="noStrike">
              <a:solidFill>
                <a:srgbClr val="FFFFFF"/>
              </a:solidFill>
              <a:effectLst/>
              <a:uFillTx/>
              <a:latin typeface="Arial"/>
            </a:endParaRPr>
          </a:p>
        </p:txBody>
      </p:sp>
      <p:sp>
        <p:nvSpPr>
          <p:cNvPr id="343" name="Text 180"/>
          <p:cNvSpPr/>
          <p:nvPr/>
        </p:nvSpPr>
        <p:spPr>
          <a:xfrm>
            <a:off x="1523880" y="4026960"/>
            <a:ext cx="8531640" cy="1737360"/>
          </a:xfrm>
          <a:prstGeom prst="rect">
            <a:avLst/>
          </a:prstGeom>
          <a:noFill/>
          <a:ln w="0">
            <a:noFill/>
          </a:ln>
        </p:spPr>
        <p:style>
          <a:lnRef idx="0"/>
          <a:fillRef idx="0"/>
          <a:effectRef idx="0"/>
          <a:fontRef idx="minor"/>
        </p:style>
        <p:txBody>
          <a:bodyPr lIns="25560" tIns="25560" rIns="25560" bIns="25560" anchor="t">
            <a:normAutofit/>
          </a:bodyPr>
          <a:p>
            <a:pPr defTabSz="914400">
              <a:lnSpc>
                <a:spcPct val="147000"/>
              </a:lnSpc>
              <a:tabLst>
                <a:tab pos="0" algn="l"/>
              </a:tabLst>
            </a:pPr>
            <a:r>
              <a:rPr lang="en-US" sz="1800" b="0" u="none" strike="noStrike">
                <a:solidFill>
                  <a:srgbClr val="B8BAB2"/>
                </a:solidFill>
                <a:effectLst/>
                <a:uFillTx/>
                <a:latin typeface="Arial"/>
                <a:ea typeface="Arial"/>
              </a:rPr>
              <a:t>This sample shows how it could apply in individual community rewarding process. </a:t>
            </a:r>
            <a:endParaRPr lang="fr-FR" sz="1800" b="0" u="none" strike="noStrike">
              <a:solidFill>
                <a:srgbClr val="FFFFFF"/>
              </a:solidFill>
              <a:effectLst/>
              <a:uFillTx/>
              <a:latin typeface="Arial"/>
            </a:endParaRPr>
          </a:p>
          <a:p>
            <a:pPr defTabSz="914400">
              <a:lnSpc>
                <a:spcPct val="147000"/>
              </a:lnSpc>
              <a:tabLst>
                <a:tab pos="0" algn="l"/>
              </a:tabLst>
            </a:pPr>
            <a:r>
              <a:rPr lang="en-US" sz="2000" b="0" u="none" strike="noStrike">
                <a:solidFill>
                  <a:srgbClr val="B8BAB2"/>
                </a:solidFill>
                <a:effectLst/>
                <a:uFillTx/>
                <a:latin typeface="Arial"/>
                <a:ea typeface="Arial"/>
              </a:rPr>
              <a:t>It’s an </a:t>
            </a:r>
            <a:r>
              <a:rPr lang="en-US" sz="2500" b="0" i="1" u="none" strike="noStrike">
                <a:solidFill>
                  <a:srgbClr val="168253"/>
                </a:solidFill>
                <a:effectLst/>
                <a:uFillTx/>
                <a:latin typeface="Georgia"/>
                <a:ea typeface="Arial"/>
              </a:rPr>
              <a:t>asymetric time creation</a:t>
            </a:r>
            <a:r>
              <a:rPr lang="en-US" sz="2000" b="0" u="none" strike="noStrike">
                <a:solidFill>
                  <a:srgbClr val="B8BAB2"/>
                </a:solidFill>
                <a:effectLst/>
                <a:uFillTx/>
                <a:latin typeface="Arial"/>
                <a:ea typeface="Arial"/>
              </a:rPr>
              <a:t> integrated in the B / D computation included in the homeostatic process.</a:t>
            </a:r>
            <a:endParaRPr lang="fr-FR" sz="2000" b="0" u="none" strike="noStrike">
              <a:solidFill>
                <a:srgbClr val="FFFFFF"/>
              </a:solidFill>
              <a:effectLst/>
              <a:uFillTx/>
              <a:latin typeface="Arial"/>
            </a:endParaRPr>
          </a:p>
        </p:txBody>
      </p:sp>
      <p:sp>
        <p:nvSpPr>
          <p:cNvPr id="344" name="Text 197"/>
          <p:cNvSpPr/>
          <p:nvPr/>
        </p:nvSpPr>
        <p:spPr>
          <a:xfrm>
            <a:off x="1545120" y="3083760"/>
            <a:ext cx="7666200" cy="7074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46000"/>
              </a:lnSpc>
              <a:tabLst>
                <a:tab pos="0" algn="l"/>
              </a:tabLst>
            </a:pPr>
            <a:r>
              <a:rPr lang="en-US" sz="2250" b="0" u="none" spc="-6" strike="noStrike">
                <a:solidFill>
                  <a:srgbClr val="F4EFE6"/>
                </a:solidFill>
                <a:effectLst/>
                <a:uFillTx/>
                <a:latin typeface="Arial"/>
                <a:ea typeface="Arial"/>
              </a:rPr>
              <a:t>This is the community contribution bonus for work time reward</a:t>
            </a:r>
            <a:endParaRPr lang="fr-FR" sz="2250" b="0" u="none" strike="noStrike">
              <a:solidFill>
                <a:srgbClr val="FFFFFF"/>
              </a:solidFill>
              <a:effectLst/>
              <a:uFillTx/>
              <a:latin typeface="Arial"/>
            </a:endParaRPr>
          </a:p>
        </p:txBody>
      </p:sp>
      <p:sp>
        <p:nvSpPr>
          <p:cNvPr id="345" name=""/>
          <p:cNvSpPr txBox="1"/>
          <p:nvPr/>
        </p:nvSpPr>
        <p:spPr>
          <a:xfrm>
            <a:off x="1493280" y="5916240"/>
            <a:ext cx="6621480" cy="1358280"/>
          </a:xfrm>
          <a:prstGeom prst="rect">
            <a:avLst/>
          </a:prstGeom>
          <a:noFill/>
          <a:ln w="0">
            <a:noFill/>
          </a:ln>
        </p:spPr>
        <p:txBody>
          <a:bodyPr lIns="90000" tIns="45000" rIns="90000" bIns="45000" anchor="t">
            <a:spAutoFit/>
          </a:bodyPr>
          <a:p>
            <a:r>
              <a:rPr lang="en-US" sz="2400" b="0" u="none" strike="noStrike">
                <a:solidFill>
                  <a:srgbClr val="B8BAB2"/>
                </a:solidFill>
                <a:effectLst/>
                <a:uFillTx/>
                <a:latin typeface="Arial"/>
                <a:ea typeface="Arial"/>
              </a:rPr>
              <a:t>- Worker credited : </a:t>
            </a:r>
            <a:r>
              <a:rPr lang="en-US" sz="2400" b="0" u="none" strike="noStrike">
                <a:solidFill>
                  <a:srgbClr val="B8BAB2"/>
                </a:solidFill>
                <a:effectLst/>
                <a:uFillTx/>
                <a:latin typeface="Courier New"/>
                <a:ea typeface="Courier New"/>
              </a:rPr>
              <a:t>q</a:t>
            </a:r>
            <a:r>
              <a:rPr lang="en-US" sz="2400" b="0" u="none" strike="noStrike" baseline="-40000">
                <a:solidFill>
                  <a:srgbClr val="B8BAB2"/>
                </a:solidFill>
                <a:effectLst/>
                <a:uFillTx/>
                <a:latin typeface="Courier New"/>
                <a:ea typeface="Courier New"/>
              </a:rPr>
              <a:t>w</a:t>
            </a:r>
            <a:r>
              <a:rPr lang="en-US" sz="2400" b="0" u="none" strike="noStrike">
                <a:solidFill>
                  <a:srgbClr val="B8BAB2"/>
                </a:solidFill>
                <a:effectLst/>
                <a:uFillTx/>
                <a:latin typeface="Courier New"/>
                <a:ea typeface="Courier New"/>
              </a:rPr>
              <a:t>·X</a:t>
            </a:r>
            <a:r>
              <a:rPr lang="en-US" sz="2400" b="0" u="none" strike="noStrike">
                <a:solidFill>
                  <a:srgbClr val="B8BAB2"/>
                </a:solidFill>
                <a:effectLst/>
                <a:uFillTx/>
                <a:latin typeface="Arial"/>
                <a:ea typeface="Arial"/>
              </a:rPr>
              <a:t> </a:t>
            </a:r>
            <a:endParaRPr lang="fr-FR" sz="2400" b="0" u="none" strike="noStrike">
              <a:solidFill>
                <a:srgbClr val="FFFFFF"/>
              </a:solidFill>
              <a:effectLst/>
              <a:uFillTx/>
              <a:latin typeface="Arial"/>
            </a:endParaRPr>
          </a:p>
          <a:p>
            <a:r>
              <a:rPr lang="en-US" sz="2400" b="0" u="none" strike="noStrike">
                <a:solidFill>
                  <a:srgbClr val="B8BAB2"/>
                </a:solidFill>
                <a:effectLst/>
                <a:uFillTx/>
                <a:latin typeface="Arial"/>
                <a:ea typeface="Arial"/>
              </a:rPr>
              <a:t>- Employer debited : </a:t>
            </a:r>
            <a:r>
              <a:rPr lang="en-US" sz="2400" b="0" u="none" strike="noStrike">
                <a:solidFill>
                  <a:srgbClr val="B8BAB2"/>
                </a:solidFill>
                <a:effectLst/>
                <a:uFillTx/>
                <a:latin typeface="Courier New"/>
                <a:ea typeface="Courier New"/>
              </a:rPr>
              <a:t>X</a:t>
            </a:r>
            <a:endParaRPr lang="fr-FR" sz="2400" b="0" u="none" strike="noStrike">
              <a:solidFill>
                <a:srgbClr val="FFFFFF"/>
              </a:solidFill>
              <a:effectLst/>
              <a:uFillTx/>
              <a:latin typeface="Arial"/>
            </a:endParaRPr>
          </a:p>
          <a:p>
            <a:r>
              <a:rPr lang="en-US" sz="2400" b="0" u="none" strike="noStrike">
                <a:solidFill>
                  <a:srgbClr val="B8BAB2"/>
                </a:solidFill>
                <a:effectLst/>
                <a:uFillTx/>
                <a:latin typeface="Arial"/>
                <a:ea typeface="Arial"/>
              </a:rPr>
              <a:t>- Net </a:t>
            </a:r>
            <a:r>
              <a:rPr lang="en-US" sz="2400" b="0" u="none" strike="noStrike">
                <a:solidFill>
                  <a:srgbClr val="B8BAB2"/>
                </a:solidFill>
                <a:effectLst/>
                <a:uFillTx/>
                <a:latin typeface="Courier New"/>
                <a:ea typeface="Courier New"/>
              </a:rPr>
              <a:t>(q</a:t>
            </a:r>
            <a:r>
              <a:rPr lang="en-US" sz="2400" b="0" u="none" strike="noStrike" baseline="-40000">
                <a:solidFill>
                  <a:srgbClr val="B8BAB2"/>
                </a:solidFill>
                <a:effectLst/>
                <a:uFillTx/>
                <a:latin typeface="Courier New"/>
                <a:ea typeface="Courier New"/>
              </a:rPr>
              <a:t>w</a:t>
            </a:r>
            <a:r>
              <a:rPr lang="en-US" sz="2400" b="0" u="none" strike="noStrike">
                <a:solidFill>
                  <a:srgbClr val="B8BAB2"/>
                </a:solidFill>
                <a:effectLst/>
                <a:uFillTx/>
                <a:latin typeface="Courier New"/>
                <a:ea typeface="Courier New"/>
              </a:rPr>
              <a:t>−1)·X </a:t>
            </a:r>
            <a:r>
              <a:rPr lang="en-US" sz="2400" b="0" u="none" strike="noStrike">
                <a:solidFill>
                  <a:srgbClr val="B8BAB2"/>
                </a:solidFill>
                <a:effectLst/>
                <a:uFillTx/>
                <a:latin typeface="Arial"/>
                <a:ea typeface="Arial"/>
              </a:rPr>
              <a:t>is time creation or destruction.</a:t>
            </a:r>
            <a:endParaRPr lang="fr-FR" sz="2400" b="0" u="none" strike="noStrike">
              <a:solidFill>
                <a:srgbClr val="FFFFFF"/>
              </a:solidFill>
              <a:effectLst/>
              <a:uFillTx/>
              <a:latin typeface="Arial"/>
            </a:endParaRPr>
          </a:p>
        </p:txBody>
      </p:sp>
      <p:graphicFrame>
        <p:nvGraphicFramePr>
          <p:cNvPr id="346" name=""/>
          <p:cNvGraphicFramePr/>
          <p:nvPr/>
        </p:nvGraphicFramePr>
        <p:xfrm>
          <a:off x="10664280" y="1963800"/>
          <a:ext cx="6496920" cy="5981400"/>
        </p:xfrm>
        <a:graphic>
          <a:graphicData uri="http://schemas.openxmlformats.org/drawingml/2006/table">
            <a:tbl>
              <a:tblPr/>
              <a:tblGrid>
                <a:gridCol w="4831560"/>
                <a:gridCol w="1665360"/>
              </a:tblGrid>
              <a:tr h="840240">
                <a:tc>
                  <a:txBody>
                    <a:bodyPr lIns="36000" tIns="36000" rIns="36000" bIns="36000" anchor="t">
                      <a:noAutofit/>
                    </a:bodyPr>
                    <a:p>
                      <a:endParaRPr lang="fr-FR" sz="1800" b="1" u="none" strike="noStrike">
                        <a:solidFill>
                          <a:srgbClr val="CCCCCC"/>
                        </a:solidFill>
                        <a:effectLst/>
                        <a:uFillTx/>
                        <a:latin typeface="Arial"/>
                      </a:endParaRPr>
                    </a:p>
                    <a:p>
                      <a:r>
                        <a:rPr lang="fr-FR" sz="1800" b="1" u="none" strike="noStrike">
                          <a:solidFill>
                            <a:srgbClr val="CCCCCC"/>
                          </a:solidFill>
                          <a:effectLst/>
                          <a:uFillTx/>
                          <a:latin typeface="Arial"/>
                        </a:rPr>
                        <a:t> Component</a:t>
                      </a:r>
                      <a:endParaRPr lang="fr-FR" sz="1800" b="1" u="none" strike="noStrike">
                        <a:solidFill>
                          <a:srgbClr val="CCCCCC"/>
                        </a:solidFill>
                        <a:effectLst/>
                        <a:uFillTx/>
                        <a:latin typeface="Arial"/>
                      </a:endParaRPr>
                    </a:p>
                    <a:p>
                      <a:endParaRPr lang="fr-FR" sz="1800" b="1"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999999"/>
                      </a:solidFill>
                      <a:prstDash val="solid"/>
                    </a:lnT>
                    <a:lnB w="7200">
                      <a:solidFill>
                        <a:srgbClr val="B2B2B2"/>
                      </a:solidFill>
                      <a:prstDash val="solid"/>
                    </a:lnB>
                    <a:noFill/>
                  </a:tcPr>
                </a:tc>
                <a:tc>
                  <a:txBody>
                    <a:bodyPr lIns="36000" tIns="36000" rIns="36000" bIns="36000" anchor="t">
                      <a:noAutofit/>
                    </a:bodyPr>
                    <a:p>
                      <a:pPr algn="ctr"/>
                      <a:endParaRPr lang="fr-FR" sz="1800" b="1" u="none" strike="noStrike">
                        <a:solidFill>
                          <a:srgbClr val="CCCCCC"/>
                        </a:solidFill>
                        <a:effectLst/>
                        <a:uFillTx/>
                        <a:latin typeface="Arial"/>
                      </a:endParaRPr>
                    </a:p>
                    <a:p>
                      <a:pPr algn="ctr"/>
                      <a:r>
                        <a:rPr lang="fr-FR" sz="1800" b="1" u="none" strike="noStrike">
                          <a:solidFill>
                            <a:srgbClr val="CCCCCC"/>
                          </a:solidFill>
                          <a:effectLst/>
                          <a:uFillTx/>
                          <a:latin typeface="Arial"/>
                        </a:rPr>
                        <a:t>Coefficient</a:t>
                      </a:r>
                      <a:endParaRPr lang="fr-FR" sz="1800" b="1"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999999"/>
                      </a:solidFill>
                      <a:prstDash val="solid"/>
                    </a:lnT>
                    <a:lnB w="7200">
                      <a:solidFill>
                        <a:srgbClr val="B2B2B2"/>
                      </a:solidFill>
                      <a:prstDash val="solid"/>
                    </a:lnB>
                    <a:noFill/>
                  </a:tcPr>
                </a:tc>
              </a:tr>
              <a:tr h="0">
                <a:tc gridSpan="2">
                  <a:txBody>
                    <a:bodyPr lIns="36000" tIns="36000" rIns="36000" bIns="36000" anchor="t" anchorCtr="1">
                      <a:noAutofit/>
                    </a:bodyPr>
                    <a:p>
                      <a:pPr algn="ctr"/>
                      <a:r>
                        <a:rPr lang="fr-FR" sz="1800" b="1" u="none" strike="noStrike">
                          <a:solidFill>
                            <a:srgbClr val="168253"/>
                          </a:solidFill>
                          <a:effectLst/>
                          <a:uFillTx/>
                          <a:latin typeface="Arial"/>
                        </a:rPr>
                        <a:t>Education (highest </a:t>
                      </a:r>
                      <a:r>
                        <a:rPr lang="fr-FR" sz="1800" b="1" u="none" strike="noStrike">
                          <a:solidFill>
                            <a:srgbClr val="168253"/>
                          </a:solidFill>
                          <a:effectLst/>
                          <a:uFillTx/>
                          <a:latin typeface="Arial"/>
                        </a:rPr>
                        <a:t>reached)</a:t>
                      </a:r>
                      <a:endParaRPr lang="fr-FR" sz="1800" b="1" u="none" strike="noStrike">
                        <a:solidFill>
                          <a:srgbClr val="168253"/>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hMerge="1">
                  <a:txBody>
                    <a:bodyPr lIns="36000" tIns="36000" rIns="36000" bIns="36000" anchor="t" anchorCtr="1">
                      <a:noAutofit/>
                    </a:bodyPr>
                    <a:p>
                      <a:pPr algn="ctr"/>
                      <a:endParaRPr lang="fr-FR" sz="1800" b="1"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0">
                <a:tc>
                  <a:txBody>
                    <a:bodyPr lIns="36000" tIns="36000" rIns="36000" bIns="36000" anchor="t">
                      <a:noAutofit/>
                    </a:bodyPr>
                    <a:p>
                      <a:r>
                        <a:rPr lang="fr-FR" sz="1800" b="0" u="none" strike="noStrike">
                          <a:solidFill>
                            <a:srgbClr val="CCCCCC"/>
                          </a:solidFill>
                          <a:effectLst/>
                          <a:uFillTx/>
                          <a:latin typeface="Arial"/>
                        </a:rPr>
                        <a:t> College</a:t>
                      </a:r>
                      <a:endParaRPr lang="fr-FR" sz="1800" b="0"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r>
                        <a:rPr lang="fr-FR" sz="1800" b="0" u="none" strike="noStrike">
                          <a:solidFill>
                            <a:srgbClr val="CCCCCC"/>
                          </a:solidFill>
                          <a:effectLst/>
                          <a:uFillTx/>
                          <a:latin typeface="Arial"/>
                        </a:rPr>
                        <a:t>+0.10</a:t>
                      </a:r>
                      <a:endParaRPr lang="fr-FR" sz="1800" b="0"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0">
                <a:tc>
                  <a:txBody>
                    <a:bodyPr lIns="36000" tIns="36000" rIns="36000" bIns="36000" anchor="t">
                      <a:noAutofit/>
                    </a:bodyPr>
                    <a:p>
                      <a:r>
                        <a:rPr lang="fr-FR" sz="1800" b="0" u="none" strike="noStrike">
                          <a:solidFill>
                            <a:srgbClr val="CCCCCC"/>
                          </a:solidFill>
                          <a:effectLst/>
                          <a:uFillTx/>
                          <a:latin typeface="Arial"/>
                        </a:rPr>
                        <a:t> Bachelor</a:t>
                      </a:r>
                      <a:endParaRPr lang="fr-FR" sz="1800" b="0"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r>
                        <a:rPr lang="fr-FR" sz="1800" b="0" u="none" strike="noStrike">
                          <a:solidFill>
                            <a:srgbClr val="CCCCCC"/>
                          </a:solidFill>
                          <a:effectLst/>
                          <a:uFillTx/>
                          <a:latin typeface="Arial"/>
                        </a:rPr>
                        <a:t>+0.50</a:t>
                      </a:r>
                      <a:endParaRPr lang="fr-FR" sz="1800" b="0"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0">
                <a:tc>
                  <a:txBody>
                    <a:bodyPr lIns="36000" tIns="36000" rIns="36000" bIns="36000" anchor="t">
                      <a:noAutofit/>
                    </a:bodyPr>
                    <a:p>
                      <a:r>
                        <a:rPr lang="fr-FR" sz="1800" b="0" u="none" strike="noStrike">
                          <a:solidFill>
                            <a:srgbClr val="CCCCCC"/>
                          </a:solidFill>
                          <a:effectLst/>
                          <a:uFillTx/>
                          <a:latin typeface="Arial"/>
                        </a:rPr>
                        <a:t> Master</a:t>
                      </a:r>
                      <a:endParaRPr lang="fr-FR" sz="1800" b="0"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r>
                        <a:rPr lang="fr-FR" sz="1800" b="0" u="none" strike="noStrike">
                          <a:solidFill>
                            <a:srgbClr val="CCCCCC"/>
                          </a:solidFill>
                          <a:effectLst/>
                          <a:uFillTx/>
                          <a:latin typeface="Arial"/>
                        </a:rPr>
                        <a:t>+0.70</a:t>
                      </a:r>
                      <a:endParaRPr lang="fr-FR" sz="1800" b="0"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346320">
                <a:tc>
                  <a:txBody>
                    <a:bodyPr lIns="36000" tIns="36000" rIns="36000" bIns="36000" anchor="t">
                      <a:noAutofit/>
                    </a:bodyPr>
                    <a:p>
                      <a:r>
                        <a:rPr lang="fr-FR" sz="1800" b="0" u="none" strike="noStrike">
                          <a:solidFill>
                            <a:srgbClr val="CCCCCC"/>
                          </a:solidFill>
                          <a:effectLst/>
                          <a:uFillTx/>
                          <a:latin typeface="Arial"/>
                        </a:rPr>
                        <a:t> Doctorate</a:t>
                      </a:r>
                      <a:endParaRPr lang="fr-FR" sz="1800" b="0"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r>
                        <a:rPr lang="fr-FR" sz="1800" b="0" u="none" strike="noStrike">
                          <a:solidFill>
                            <a:srgbClr val="CCCCCC"/>
                          </a:solidFill>
                          <a:effectLst/>
                          <a:uFillTx/>
                          <a:latin typeface="Arial"/>
                        </a:rPr>
                        <a:t>+0.80</a:t>
                      </a:r>
                      <a:endParaRPr lang="fr-FR" sz="1800" b="0"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346320">
                <a:tc>
                  <a:txBody>
                    <a:bodyPr lIns="36000" tIns="36000" rIns="36000" bIns="36000" anchor="t">
                      <a:noAutofit/>
                    </a:bodyPr>
                    <a:p>
                      <a:endParaRPr lang="fr-FR" sz="1800" b="0"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endParaRPr lang="fr-FR" sz="1800" b="0"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346320">
                <a:tc gridSpan="2">
                  <a:txBody>
                    <a:bodyPr lIns="36000" tIns="36000" rIns="36000" bIns="36000" anchor="t" anchorCtr="1">
                      <a:noAutofit/>
                    </a:bodyPr>
                    <a:p>
                      <a:pPr algn="ctr"/>
                      <a:r>
                        <a:rPr lang="fr-FR" sz="1800" b="1" u="none" strike="noStrike">
                          <a:solidFill>
                            <a:srgbClr val="168253"/>
                          </a:solidFill>
                          <a:effectLst/>
                          <a:uFillTx/>
                          <a:latin typeface="Arial"/>
                        </a:rPr>
                        <a:t>Cumulative components</a:t>
                      </a:r>
                      <a:endParaRPr lang="fr-FR" sz="1800" b="1" u="none" strike="noStrike">
                        <a:solidFill>
                          <a:srgbClr val="168253"/>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hMerge="1">
                  <a:txBody>
                    <a:bodyPr lIns="36000" tIns="36000" rIns="36000" bIns="36000" anchor="t" anchorCtr="1">
                      <a:noAutofit/>
                    </a:bodyPr>
                    <a:p>
                      <a:pPr algn="ctr"/>
                      <a:endParaRPr lang="fr-FR" sz="1800" b="1"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346320">
                <a:tc>
                  <a:txBody>
                    <a:bodyPr lIns="36000" tIns="36000" rIns="36000" bIns="36000" anchor="t">
                      <a:noAutofit/>
                    </a:bodyPr>
                    <a:p>
                      <a:r>
                        <a:rPr lang="fr-FR" sz="1800" b="0" u="none" strike="noStrike">
                          <a:solidFill>
                            <a:srgbClr val="CCCCCC"/>
                          </a:solidFill>
                          <a:effectLst/>
                          <a:uFillTx/>
                          <a:latin typeface="Arial"/>
                        </a:rPr>
                        <a:t> Years of work</a:t>
                      </a:r>
                      <a:endParaRPr lang="fr-FR" sz="18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r>
                        <a:rPr lang="fr-FR" sz="1800" b="0" u="none" strike="noStrike">
                          <a:solidFill>
                            <a:srgbClr val="CCCCCC"/>
                          </a:solidFill>
                          <a:effectLst/>
                          <a:uFillTx/>
                          <a:latin typeface="Arial"/>
                        </a:rPr>
                        <a:t>+0.01</a:t>
                      </a:r>
                      <a:r>
                        <a:rPr lang="fr-FR" sz="1200" b="0" u="none" strike="noStrike">
                          <a:solidFill>
                            <a:srgbClr val="CCCCCC"/>
                          </a:solidFill>
                          <a:effectLst/>
                          <a:uFillTx/>
                          <a:latin typeface="Arial"/>
                        </a:rPr>
                        <a:t> per year</a:t>
                      </a:r>
                      <a:endParaRPr lang="fr-FR" sz="12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346320">
                <a:tc>
                  <a:txBody>
                    <a:bodyPr lIns="36000" tIns="36000" rIns="36000" bIns="36000" anchor="t">
                      <a:noAutofit/>
                    </a:bodyPr>
                    <a:p>
                      <a:r>
                        <a:rPr lang="fr-FR" sz="1800" b="0" u="none" strike="noStrike">
                          <a:solidFill>
                            <a:srgbClr val="CCCCCC"/>
                          </a:solidFill>
                          <a:effectLst/>
                          <a:uFillTx/>
                          <a:latin typeface="Arial"/>
                        </a:rPr>
                        <a:t> Active family caregiving</a:t>
                      </a:r>
                      <a:endParaRPr lang="fr-FR" sz="18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r>
                        <a:rPr lang="fr-FR" sz="1800" b="0" u="none" strike="noStrike">
                          <a:solidFill>
                            <a:srgbClr val="CCCCCC"/>
                          </a:solidFill>
                          <a:effectLst/>
                          <a:uFillTx/>
                          <a:latin typeface="Arial"/>
                        </a:rPr>
                        <a:t>+0.30</a:t>
                      </a:r>
                      <a:endParaRPr lang="fr-FR" sz="18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346320">
                <a:tc>
                  <a:txBody>
                    <a:bodyPr lIns="36000" tIns="36000" rIns="36000" bIns="36000" anchor="t">
                      <a:noAutofit/>
                    </a:bodyPr>
                    <a:p>
                      <a:r>
                        <a:rPr lang="fr-FR" sz="1800" b="0" u="none" strike="noStrike">
                          <a:solidFill>
                            <a:srgbClr val="CCCCCC"/>
                          </a:solidFill>
                          <a:effectLst/>
                          <a:uFillTx/>
                          <a:latin typeface="Arial"/>
                        </a:rPr>
                        <a:t> Active childcare (children 0–7 years old)</a:t>
                      </a:r>
                      <a:endParaRPr lang="fr-FR" sz="18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r>
                        <a:rPr lang="fr-FR" sz="1800" b="0" u="none" strike="noStrike">
                          <a:solidFill>
                            <a:srgbClr val="CCCCCC"/>
                          </a:solidFill>
                          <a:effectLst/>
                          <a:uFillTx/>
                          <a:latin typeface="Arial"/>
                        </a:rPr>
                        <a:t>+0.20</a:t>
                      </a:r>
                      <a:endParaRPr lang="fr-FR" sz="18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346320">
                <a:tc>
                  <a:txBody>
                    <a:bodyPr lIns="36000" tIns="36000" rIns="36000" bIns="36000" anchor="t">
                      <a:noAutofit/>
                    </a:bodyPr>
                    <a:p>
                      <a:r>
                        <a:rPr lang="fr-FR" sz="1800" b="0" u="none" strike="noStrike">
                          <a:solidFill>
                            <a:srgbClr val="CCCCCC"/>
                          </a:solidFill>
                          <a:effectLst/>
                          <a:uFillTx/>
                          <a:latin typeface="Arial"/>
                        </a:rPr>
                        <a:t> Business owner (one or more enterprises)</a:t>
                      </a:r>
                      <a:endParaRPr lang="fr-FR" sz="18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r>
                        <a:rPr lang="fr-FR" sz="1800" b="0" u="none" strike="noStrike">
                          <a:solidFill>
                            <a:srgbClr val="CCCCCC"/>
                          </a:solidFill>
                          <a:effectLst/>
                          <a:uFillTx/>
                          <a:latin typeface="Arial"/>
                        </a:rPr>
                        <a:t>+0.35</a:t>
                      </a:r>
                      <a:endParaRPr lang="fr-FR" sz="18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346320">
                <a:tc>
                  <a:txBody>
                    <a:bodyPr lIns="36000" tIns="36000" rIns="36000" bIns="36000" anchor="t">
                      <a:noAutofit/>
                    </a:bodyPr>
                    <a:p>
                      <a:r>
                        <a:rPr lang="fr-FR" sz="1800" b="0" u="none" strike="noStrike">
                          <a:solidFill>
                            <a:srgbClr val="CCCCCC"/>
                          </a:solidFill>
                          <a:effectLst/>
                          <a:uFillTx/>
                          <a:latin typeface="Arial"/>
                        </a:rPr>
                        <a:t> Elected </a:t>
                      </a:r>
                      <a:r>
                        <a:rPr lang="fr-FR" sz="1800" b="0" u="none" strike="noStrike">
                          <a:solidFill>
                            <a:srgbClr val="CCCCCC"/>
                          </a:solidFill>
                          <a:effectLst/>
                          <a:uFillTx/>
                          <a:latin typeface="Arial"/>
                        </a:rPr>
                        <a:t>community role</a:t>
                      </a:r>
                      <a:endParaRPr lang="fr-FR" sz="18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r>
                        <a:rPr lang="fr-FR" sz="1800" b="0" u="none" strike="noStrike">
                          <a:solidFill>
                            <a:srgbClr val="CCCCCC"/>
                          </a:solidFill>
                          <a:effectLst/>
                          <a:uFillTx/>
                          <a:latin typeface="Arial"/>
                        </a:rPr>
                        <a:t>+0.05</a:t>
                      </a:r>
                      <a:endParaRPr lang="fr-FR" sz="18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0">
                <a:tc>
                  <a:txBody>
                    <a:bodyPr lIns="36000" tIns="36000" rIns="36000" bIns="36000" anchor="t">
                      <a:noAutofit/>
                    </a:bodyPr>
                    <a:p>
                      <a:r>
                        <a:rPr lang="fr-FR" sz="1800" b="0" u="none" strike="noStrike">
                          <a:solidFill>
                            <a:srgbClr val="CCCCCC"/>
                          </a:solidFill>
                          <a:effectLst/>
                          <a:uFillTx/>
                          <a:latin typeface="Arial"/>
                        </a:rPr>
                        <a:t> Verified </a:t>
                      </a:r>
                      <a:r>
                        <a:rPr lang="fr-FR" sz="1800" b="0" u="none" strike="noStrike">
                          <a:solidFill>
                            <a:srgbClr val="CCCCCC"/>
                          </a:solidFill>
                          <a:effectLst/>
                          <a:uFillTx/>
                          <a:latin typeface="Arial"/>
                        </a:rPr>
                        <a:t>volunteer </a:t>
                      </a:r>
                      <a:r>
                        <a:rPr lang="fr-FR" sz="1800" b="0" u="none" strike="noStrike">
                          <a:solidFill>
                            <a:srgbClr val="CCCCCC"/>
                          </a:solidFill>
                          <a:effectLst/>
                          <a:uFillTx/>
                          <a:latin typeface="Arial"/>
                        </a:rPr>
                        <a:t>status</a:t>
                      </a:r>
                      <a:endParaRPr lang="fr-FR" sz="1800" b="0" u="none" strike="noStrike">
                        <a:solidFill>
                          <a:srgbClr val="CCCCCC"/>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r>
                        <a:rPr lang="fr-FR" sz="1800" b="0" u="none" strike="noStrike">
                          <a:solidFill>
                            <a:srgbClr val="CCCCCC"/>
                          </a:solidFill>
                          <a:effectLst/>
                          <a:uFillTx/>
                          <a:latin typeface="Arial"/>
                        </a:rPr>
                        <a:t>+0.05</a:t>
                      </a:r>
                      <a:endParaRPr lang="fr-FR" sz="18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r h="0">
                <a:tc>
                  <a:txBody>
                    <a:bodyPr lIns="36000" tIns="36000" rIns="36000" bIns="36000" anchor="t">
                      <a:noAutofit/>
                    </a:bodyPr>
                    <a:p>
                      <a:r>
                        <a:rPr lang="fr-FR" sz="1800" b="0" u="none" strike="noStrike">
                          <a:solidFill>
                            <a:srgbClr val="CCCCCC"/>
                          </a:solidFill>
                          <a:effectLst/>
                          <a:uFillTx/>
                          <a:latin typeface="Arial"/>
                        </a:rPr>
                        <a:t> Validated continuing education</a:t>
                      </a:r>
                      <a:endParaRPr lang="fr-FR" sz="18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c>
                  <a:txBody>
                    <a:bodyPr lIns="36000" tIns="36000" rIns="36000" bIns="36000" anchor="t">
                      <a:noAutofit/>
                    </a:bodyPr>
                    <a:p>
                      <a:pPr algn="ctr"/>
                      <a:r>
                        <a:rPr lang="fr-FR" sz="1800" b="0" u="none" strike="noStrike">
                          <a:solidFill>
                            <a:srgbClr val="CCCCCC"/>
                          </a:solidFill>
                          <a:effectLst/>
                          <a:uFillTx/>
                          <a:latin typeface="Arial"/>
                        </a:rPr>
                        <a:t>+0.02</a:t>
                      </a:r>
                      <a:r>
                        <a:rPr lang="fr-FR" sz="1200" b="0" u="none" strike="noStrike">
                          <a:solidFill>
                            <a:srgbClr val="CCCCCC"/>
                          </a:solidFill>
                          <a:effectLst/>
                          <a:uFillTx/>
                          <a:latin typeface="Arial"/>
                        </a:rPr>
                        <a:t> per training</a:t>
                      </a:r>
                      <a:endParaRPr lang="fr-FR" sz="1200" b="0" u="none" strike="noStrike">
                        <a:solidFill>
                          <a:srgbClr val="FFFFFF"/>
                        </a:solidFill>
                        <a:effectLst/>
                        <a:uFillTx/>
                        <a:latin typeface="Arial"/>
                      </a:endParaRPr>
                    </a:p>
                  </a:txBody>
                  <a:tcPr anchor="t" marL="36000" marR="36000" marT="36000" marB="36000">
                    <a:lnL w="7200">
                      <a:solidFill>
                        <a:srgbClr val="B2B2B2"/>
                      </a:solidFill>
                      <a:prstDash val="solid"/>
                    </a:lnL>
                    <a:lnR w="7200">
                      <a:solidFill>
                        <a:srgbClr val="B2B2B2"/>
                      </a:solidFill>
                      <a:prstDash val="solid"/>
                    </a:lnR>
                    <a:lnT w="7200">
                      <a:solidFill>
                        <a:srgbClr val="B2B2B2"/>
                      </a:solidFill>
                      <a:prstDash val="solid"/>
                    </a:lnT>
                    <a:lnB w="7200">
                      <a:solidFill>
                        <a:srgbClr val="B2B2B2"/>
                      </a:solidFill>
                      <a:prstDash val="solid"/>
                    </a:lnB>
                    <a:noFill/>
                  </a:tcPr>
                </a:tc>
              </a:tr>
            </a:tbl>
          </a:graphicData>
        </a:graphic>
      </p:graphicFrame>
      <p:sp>
        <p:nvSpPr>
          <p:cNvPr id="347" name=""/>
          <p:cNvSpPr txBox="1"/>
          <p:nvPr/>
        </p:nvSpPr>
        <p:spPr>
          <a:xfrm>
            <a:off x="1475280" y="7412400"/>
            <a:ext cx="8401680" cy="652320"/>
          </a:xfrm>
          <a:prstGeom prst="rect">
            <a:avLst/>
          </a:prstGeom>
          <a:noFill/>
          <a:ln w="0">
            <a:noFill/>
          </a:ln>
        </p:spPr>
        <p:txBody>
          <a:bodyPr lIns="90000" tIns="45000" rIns="90000" bIns="45000" anchor="t">
            <a:spAutoFit/>
          </a:bodyPr>
          <a:p>
            <a:r>
              <a:rPr lang="en-US" sz="1800" b="0" u="none" strike="noStrike">
                <a:solidFill>
                  <a:srgbClr val="7E817A"/>
                </a:solidFill>
                <a:effectLst/>
                <a:uFillTx/>
                <a:latin typeface="Arial"/>
                <a:ea typeface="Arial"/>
              </a:rPr>
              <a:t>q</a:t>
            </a:r>
            <a:r>
              <a:rPr lang="en-US" sz="1500" b="0" u="none" strike="noStrike" baseline="-40000">
                <a:solidFill>
                  <a:srgbClr val="7E817A"/>
                </a:solidFill>
                <a:effectLst/>
                <a:uFillTx/>
                <a:latin typeface="Arial"/>
                <a:ea typeface="Arial"/>
              </a:rPr>
              <a:t>w </a:t>
            </a:r>
            <a:r>
              <a:rPr lang="en-US" sz="1800" b="0" u="none" strike="noStrike">
                <a:solidFill>
                  <a:srgbClr val="7E817A"/>
                </a:solidFill>
                <a:effectLst/>
                <a:uFillTx/>
                <a:latin typeface="Arial"/>
                <a:ea typeface="Arial"/>
              </a:rPr>
              <a:t>≤ 2 (invariant); </a:t>
            </a:r>
            <a:r>
              <a:rPr lang="en-US" sz="1800" b="0" u="none" strike="noStrike">
                <a:solidFill>
                  <a:srgbClr val="7E817A"/>
                </a:solidFill>
                <a:effectLst/>
                <a:uFillTx/>
                <a:latin typeface="Arial"/>
                <a:ea typeface="Arial"/>
              </a:rPr>
              <a:t>set by community </a:t>
            </a:r>
            <a:r>
              <a:rPr lang="en-US" sz="1800" b="0" u="none" strike="noStrike">
                <a:solidFill>
                  <a:srgbClr val="7E817A"/>
                </a:solidFill>
                <a:effectLst/>
                <a:uFillTx/>
                <a:latin typeface="Arial"/>
                <a:ea typeface="Arial"/>
              </a:rPr>
              <a:t>abaque (Annex </a:t>
            </a:r>
            <a:r>
              <a:rPr lang="en-US" sz="1800" b="0" u="none" strike="noStrike">
                <a:solidFill>
                  <a:srgbClr val="7E817A"/>
                </a:solidFill>
                <a:effectLst/>
                <a:uFillTx/>
                <a:latin typeface="Arial"/>
                <a:ea typeface="Arial"/>
              </a:rPr>
              <a:t>A) — </a:t>
            </a:r>
            <a:r>
              <a:rPr lang="en-US" sz="1800" b="0" u="none" strike="noStrike">
                <a:solidFill>
                  <a:srgbClr val="7E817A"/>
                </a:solidFill>
                <a:effectLst/>
                <a:uFillTx/>
                <a:latin typeface="Arial"/>
                <a:ea typeface="Arial"/>
              </a:rPr>
              <a:t>supermajority to </a:t>
            </a:r>
            <a:r>
              <a:rPr lang="en-US" sz="1800" b="0" u="none" strike="noStrike">
                <a:solidFill>
                  <a:srgbClr val="7E817A"/>
                </a:solidFill>
                <a:effectLst/>
                <a:uFillTx/>
                <a:latin typeface="Arial"/>
                <a:ea typeface="Arial"/>
              </a:rPr>
              <a:t>revise. Part of the </a:t>
            </a:r>
            <a:r>
              <a:rPr lang="en-US" sz="1800" b="1" u="none" strike="noStrike">
                <a:solidFill>
                  <a:srgbClr val="7E817A"/>
                </a:solidFill>
                <a:effectLst/>
                <a:uFillTx/>
                <a:latin typeface="Arial"/>
                <a:ea typeface="Arial"/>
              </a:rPr>
              <a:t>monetary </a:t>
            </a:r>
            <a:r>
              <a:rPr lang="en-US" sz="1800" b="1" u="none" strike="noStrike">
                <a:solidFill>
                  <a:srgbClr val="7E817A"/>
                </a:solidFill>
                <a:effectLst/>
                <a:uFillTx/>
                <a:latin typeface="Arial"/>
                <a:ea typeface="Arial"/>
              </a:rPr>
              <a:t>creation</a:t>
            </a:r>
            <a:r>
              <a:rPr lang="en-US" sz="1800" b="0" u="none" strike="noStrike">
                <a:solidFill>
                  <a:srgbClr val="7E817A"/>
                </a:solidFill>
                <a:effectLst/>
                <a:uFillTx/>
                <a:latin typeface="Arial"/>
                <a:ea typeface="Arial"/>
              </a:rPr>
              <a:t> process.</a:t>
            </a:r>
            <a:endParaRPr lang="fr-FR" sz="1800" b="0" u="none" strike="noStrike">
              <a:solidFill>
                <a:srgbClr val="FFFFFF"/>
              </a:solidFill>
              <a:effectLst/>
              <a:uFillTx/>
              <a:latin typeface="Arial"/>
            </a:endParaRPr>
          </a:p>
        </p:txBody>
      </p:sp>
      <p:sp>
        <p:nvSpPr>
          <p:cNvPr id="348" name="Text 177"/>
          <p:cNvSpPr/>
          <p:nvPr/>
        </p:nvSpPr>
        <p:spPr>
          <a:xfrm>
            <a:off x="1608480" y="2727360"/>
            <a:ext cx="2453400" cy="3412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5000"/>
              </a:lnSpc>
              <a:tabLst>
                <a:tab pos="0" algn="l"/>
              </a:tabLst>
            </a:pPr>
            <a:r>
              <a:rPr lang="en-US" sz="1650" b="0" u="none" strike="noStrike">
                <a:solidFill>
                  <a:srgbClr val="4A7D61"/>
                </a:solidFill>
                <a:effectLst/>
                <a:uFillTx/>
                <a:latin typeface="Courier New"/>
                <a:ea typeface="Courier New"/>
              </a:rPr>
              <a:t>channel 03</a:t>
            </a:r>
            <a:endParaRPr lang="fr-FR" sz="1650" b="0" u="none" strike="noStrike">
              <a:solidFill>
                <a:srgbClr val="FFFFFF"/>
              </a:solidFill>
              <a:effectLst/>
              <a:uFillTx/>
              <a:latin typeface="Arial"/>
            </a:endParaRPr>
          </a:p>
        </p:txBody>
      </p:sp>
      <p:sp>
        <p:nvSpPr>
          <p:cNvPr id="349" name="Text 179"/>
          <p:cNvSpPr/>
          <p:nvPr/>
        </p:nvSpPr>
        <p:spPr>
          <a:xfrm>
            <a:off x="1523880" y="8278200"/>
            <a:ext cx="15674760" cy="1310400"/>
          </a:xfrm>
          <a:prstGeom prst="rect">
            <a:avLst/>
          </a:prstGeom>
          <a:noFill/>
          <a:ln w="0">
            <a:noFill/>
          </a:ln>
        </p:spPr>
        <p:style>
          <a:lnRef idx="0"/>
          <a:fillRef idx="0"/>
          <a:effectRef idx="0"/>
          <a:fontRef idx="minor"/>
        </p:style>
        <p:txBody>
          <a:bodyPr lIns="25560" tIns="25560" rIns="25560" bIns="25560" anchor="t">
            <a:normAutofit/>
          </a:bodyPr>
          <a:p>
            <a:pPr defTabSz="914400">
              <a:lnSpc>
                <a:spcPct val="146000"/>
              </a:lnSpc>
              <a:tabLst>
                <a:tab pos="0" algn="l"/>
              </a:tabLst>
            </a:pPr>
            <a:r>
              <a:rPr lang="en-US" sz="2250" b="1" u="none" spc="-6" strike="noStrike">
                <a:solidFill>
                  <a:srgbClr val="F4EFE6"/>
                </a:solidFill>
                <a:effectLst/>
                <a:uFillTx/>
                <a:latin typeface="Arial"/>
                <a:ea typeface="Arial"/>
              </a:rPr>
              <a:t>Daily-capped accumulation </a:t>
            </a:r>
            <a:r>
              <a:rPr lang="en-US" sz="2250" b="0" u="none" spc="-6" strike="noStrike">
                <a:solidFill>
                  <a:srgbClr val="F4EFE6"/>
                </a:solidFill>
                <a:effectLst/>
                <a:uFillTx/>
                <a:latin typeface="Arial"/>
                <a:ea typeface="Arial"/>
              </a:rPr>
              <a:t>— </a:t>
            </a:r>
            <a:r>
              <a:rPr lang="en-US" sz="1650" b="0" u="none" spc="-6" strike="noStrike">
                <a:solidFill>
                  <a:srgbClr val="4A7D61"/>
                </a:solidFill>
                <a:effectLst/>
                <a:uFillTx/>
                <a:latin typeface="Courier New"/>
                <a:ea typeface="Courier New"/>
              </a:rPr>
              <a:t>q</a:t>
            </a:r>
            <a:r>
              <a:rPr lang="en-US" sz="1368" b="0" u="none" spc="-6" strike="noStrike" baseline="-40000">
                <a:solidFill>
                  <a:srgbClr val="4A7D61"/>
                </a:solidFill>
                <a:effectLst/>
                <a:uFillTx/>
                <a:latin typeface="Courier New"/>
                <a:ea typeface="Courier New"/>
              </a:rPr>
              <a:t>w</a:t>
            </a:r>
            <a:r>
              <a:rPr lang="en-US" sz="1650" b="0" u="none" spc="-6" strike="noStrike">
                <a:solidFill>
                  <a:srgbClr val="4A7D61"/>
                </a:solidFill>
                <a:effectLst/>
                <a:uFillTx/>
                <a:latin typeface="Courier New"/>
                <a:ea typeface="Courier New"/>
              </a:rPr>
              <a:t>·X ≤ 16 h/day </a:t>
            </a:r>
            <a:r>
              <a:rPr lang="en-US" sz="2250" b="0" u="none" spc="-6" strike="noStrike">
                <a:solidFill>
                  <a:srgbClr val="F4EFE6"/>
                </a:solidFill>
                <a:effectLst/>
                <a:uFillTx/>
                <a:latin typeface="Arial"/>
                <a:ea typeface="Arial"/>
              </a:rPr>
              <a:t>. Differentials grow </a:t>
            </a:r>
            <a:r>
              <a:rPr lang="en-US" sz="2250" b="0" i="1" u="none" spc="-6" strike="noStrike">
                <a:solidFill>
                  <a:srgbClr val="F4EFE6"/>
                </a:solidFill>
                <a:effectLst/>
                <a:uFillTx/>
                <a:latin typeface="Georgia"/>
                <a:ea typeface="Georgia"/>
              </a:rPr>
              <a:t>linearly in time </a:t>
            </a:r>
            <a:r>
              <a:rPr lang="en-US" sz="2250" b="0" u="none" spc="-6" strike="noStrike">
                <a:solidFill>
                  <a:srgbClr val="F4EFE6"/>
                </a:solidFill>
                <a:effectLst/>
                <a:uFillTx/>
                <a:latin typeface="Arial"/>
                <a:ea typeface="Arial"/>
              </a:rPr>
              <a:t>, capped per day, contingent on continued labour.</a:t>
            </a:r>
            <a:endParaRPr lang="fr-FR" sz="225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0E0C"/>
        </a:solidFill>
      </p:bgPr>
    </p:bg>
    <p:spTree>
      <p:nvGrpSpPr>
        <p:cNvPr id="1" name=""/>
        <p:cNvGrpSpPr/>
        <p:nvPr/>
      </p:nvGrpSpPr>
      <p:grpSpPr>
        <a:xfrm>
          <a:off x="0" y="0"/>
          <a:ext cx="0" cy="0"/>
          <a:chOff x="0" y="0"/>
          <a:chExt cx="0" cy="0"/>
        </a:xfrm>
      </p:grpSpPr>
      <p:pic>
        <p:nvPicPr>
          <p:cNvPr id="350" name="Image 11" descr="preencoded.png"/>
          <p:cNvPicPr/>
          <p:nvPr/>
        </p:nvPicPr>
        <p:blipFill>
          <a:blip r:embed="rId1"/>
          <a:stretch/>
        </p:blipFill>
        <p:spPr>
          <a:xfrm>
            <a:off x="1523880" y="533520"/>
            <a:ext cx="208800" cy="208800"/>
          </a:xfrm>
          <a:prstGeom prst="rect">
            <a:avLst/>
          </a:prstGeom>
          <a:noFill/>
          <a:ln w="0">
            <a:noFill/>
          </a:ln>
        </p:spPr>
      </p:pic>
      <p:sp>
        <p:nvSpPr>
          <p:cNvPr id="351" name="Text 31"/>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7E817A"/>
                </a:solidFill>
                <a:effectLst/>
                <a:uFillTx/>
                <a:latin typeface="Arial"/>
                <a:ea typeface="Arial"/>
              </a:rPr>
              <a:t>VECTOR · RAMICS 2026</a:t>
            </a:r>
            <a:endParaRPr lang="fr-FR" sz="1200" b="0" u="none" strike="noStrike">
              <a:solidFill>
                <a:srgbClr val="FFFFFF"/>
              </a:solidFill>
              <a:effectLst/>
              <a:uFillTx/>
              <a:latin typeface="Arial"/>
            </a:endParaRPr>
          </a:p>
        </p:txBody>
      </p:sp>
      <p:sp>
        <p:nvSpPr>
          <p:cNvPr id="352" name="Text 35"/>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EFA00505-27B5-4F25-AC93-4C22F2D3B5FD}" type="slidenum">
              <a:rPr lang="en-US" sz="1200" b="0" u="none" spc="96" strike="noStrike">
                <a:solidFill>
                  <a:srgbClr val="6E736E"/>
                </a:solidFill>
                <a:effectLst/>
                <a:uFillTx/>
                <a:latin typeface="Courier New"/>
                <a:ea typeface="Courier New"/>
              </a:rPr>
              <a:t>13</a:t>
            </a:fld>
            <a:r>
              <a:rPr lang="en-US" sz="1200" b="0" u="none" spc="96" strike="noStrike">
                <a:solidFill>
                  <a:srgbClr val="6E736E"/>
                </a:solidFill>
                <a:effectLst/>
                <a:uFillTx/>
                <a:latin typeface="Courier New"/>
                <a:ea typeface="Courier New"/>
              </a:rPr>
              <a:t> / </a:t>
            </a:r>
            <a:fld id="{4B35120F-31A9-40AD-AD0F-41510A2CEA8C}" type="slidecount">
              <a:rPr lang="en-US" sz="1200" b="0" u="none" spc="96" strike="noStrike">
                <a:solidFill>
                  <a:srgbClr val="7E817A"/>
                </a:solidFill>
                <a:effectLst/>
                <a:uFillTx/>
                <a:latin typeface="Courier New"/>
                <a:ea typeface="Courier New"/>
              </a:rPr>
              <a:t>21</a:t>
            </a:fld>
            <a:endParaRPr lang="fr-FR" sz="1200" b="0" u="none" strike="noStrike">
              <a:solidFill>
                <a:srgbClr val="FFFFFF"/>
              </a:solidFill>
              <a:effectLst/>
              <a:uFillTx/>
              <a:latin typeface="Arial"/>
            </a:endParaRPr>
          </a:p>
        </p:txBody>
      </p:sp>
      <p:sp>
        <p:nvSpPr>
          <p:cNvPr id="353" name="Text 41"/>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7E817A"/>
                </a:solidFill>
                <a:effectLst/>
                <a:uFillTx/>
                <a:latin typeface="Arial"/>
                <a:ea typeface="Arial"/>
              </a:rPr>
              <a:t>Fabien Fert · Independent researcher</a:t>
            </a:r>
            <a:endParaRPr lang="fr-FR" sz="1200" b="0" u="none" strike="noStrike">
              <a:solidFill>
                <a:srgbClr val="FFFFFF"/>
              </a:solidFill>
              <a:effectLst/>
              <a:uFillTx/>
              <a:latin typeface="Arial"/>
            </a:endParaRPr>
          </a:p>
        </p:txBody>
      </p:sp>
      <p:sp>
        <p:nvSpPr>
          <p:cNvPr id="354" name="Text 65"/>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4A7D61"/>
                </a:solidFill>
                <a:effectLst/>
                <a:uFillTx/>
                <a:latin typeface="Courier New"/>
                <a:ea typeface="Courier New"/>
              </a:rPr>
              <a:t>5.1 -</a:t>
            </a:r>
            <a:r>
              <a:rPr lang="en-US" sz="1350" b="1" u="none" spc="244" strike="noStrike">
                <a:solidFill>
                  <a:srgbClr val="7E817A"/>
                </a:solidFill>
                <a:effectLst/>
                <a:uFillTx/>
                <a:latin typeface="Arial"/>
                <a:ea typeface="Arial"/>
              </a:rPr>
              <a:t> OVERVIEW</a:t>
            </a:r>
            <a:endParaRPr lang="fr-FR" sz="1350" b="0" u="none" strike="noStrike">
              <a:solidFill>
                <a:srgbClr val="FFFFFF"/>
              </a:solidFill>
              <a:effectLst/>
              <a:uFillTx/>
              <a:latin typeface="Arial"/>
            </a:endParaRPr>
          </a:p>
        </p:txBody>
      </p:sp>
      <p:sp>
        <p:nvSpPr>
          <p:cNvPr id="355" name="Text 81"/>
          <p:cNvSpPr/>
          <p:nvPr/>
        </p:nvSpPr>
        <p:spPr>
          <a:xfrm>
            <a:off x="1770120" y="1407240"/>
            <a:ext cx="14258520" cy="8866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17000"/>
              </a:lnSpc>
              <a:tabLst>
                <a:tab pos="0" algn="l"/>
              </a:tabLst>
            </a:pPr>
            <a:r>
              <a:rPr lang="en-US" sz="4200" b="0" u="none" spc="-85" strike="noStrike">
                <a:solidFill>
                  <a:srgbClr val="F4EFE6"/>
                </a:solidFill>
                <a:effectLst/>
                <a:uFillTx/>
                <a:latin typeface="Georgia"/>
                <a:ea typeface="Georgia"/>
              </a:rPr>
              <a:t>VECTOR decentralised asymetric complementary currency overview</a:t>
            </a:r>
            <a:endParaRPr lang="fr-FR" sz="4200" b="0" u="none" strike="noStrike">
              <a:solidFill>
                <a:srgbClr val="FFFFFF"/>
              </a:solidFill>
              <a:effectLst/>
              <a:uFillTx/>
              <a:latin typeface="Arial"/>
            </a:endParaRPr>
          </a:p>
        </p:txBody>
      </p:sp>
      <p:sp>
        <p:nvSpPr>
          <p:cNvPr id="356" name=""/>
          <p:cNvSpPr/>
          <p:nvPr/>
        </p:nvSpPr>
        <p:spPr>
          <a:xfrm>
            <a:off x="1095480" y="8529840"/>
            <a:ext cx="16226280" cy="110844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fr-FR" sz="2000" b="1" u="none" strike="noStrike">
                <a:solidFill>
                  <a:srgbClr val="FFFFFF"/>
                </a:solidFill>
                <a:effectLst/>
                <a:uFillTx/>
                <a:latin typeface="Arial"/>
              </a:rPr>
              <a:t>Circles</a:t>
            </a:r>
            <a:r>
              <a:rPr lang="fr-FR" sz="2000" b="0" u="none" strike="noStrike">
                <a:solidFill>
                  <a:srgbClr val="FFFFFF"/>
                </a:solidFill>
                <a:effectLst/>
                <a:uFillTx/>
                <a:latin typeface="Arial"/>
              </a:rPr>
              <a:t> are individuals, </a:t>
            </a:r>
            <a:r>
              <a:rPr lang="fr-FR" sz="2000" b="1" u="none" strike="noStrike">
                <a:solidFill>
                  <a:srgbClr val="FFFFFF"/>
                </a:solidFill>
                <a:effectLst/>
                <a:uFillTx/>
                <a:latin typeface="Arial"/>
              </a:rPr>
              <a:t>squares</a:t>
            </a:r>
            <a:r>
              <a:rPr lang="fr-FR" sz="2000" b="0" u="none" strike="noStrike">
                <a:solidFill>
                  <a:srgbClr val="FFFFFF"/>
                </a:solidFill>
                <a:effectLst/>
                <a:uFillTx/>
                <a:latin typeface="Arial"/>
              </a:rPr>
              <a:t> are enterprises (sell at cost, balance → 0). Value is </a:t>
            </a:r>
            <a:r>
              <a:rPr lang="fr-FR" sz="2000" b="1" u="none" strike="noStrike">
                <a:solidFill>
                  <a:srgbClr val="069A2E"/>
                </a:solidFill>
                <a:effectLst/>
                <a:uFillTx/>
                <a:latin typeface="Arial"/>
              </a:rPr>
              <a:t>created</a:t>
            </a:r>
            <a:r>
              <a:rPr lang="fr-FR" sz="2000" b="0" u="none" strike="noStrike">
                <a:solidFill>
                  <a:srgbClr val="FFFFFF"/>
                </a:solidFill>
                <a:effectLst/>
                <a:uFillTx/>
                <a:latin typeface="Arial"/>
              </a:rPr>
              <a:t> only by participation (UDI) and </a:t>
            </a:r>
            <a:r>
              <a:rPr lang="fr-FR" sz="2000" b="1" u="none" strike="noStrike">
                <a:solidFill>
                  <a:srgbClr val="00A933"/>
                </a:solidFill>
                <a:effectLst/>
                <a:uFillTx/>
                <a:latin typeface="Arial"/>
              </a:rPr>
              <a:t>contribution</a:t>
            </a:r>
            <a:r>
              <a:rPr lang="fr-FR" sz="2000" b="0" u="none" strike="noStrike">
                <a:solidFill>
                  <a:srgbClr val="FFFFFF"/>
                </a:solidFill>
                <a:effectLst/>
                <a:uFillTx/>
                <a:latin typeface="Arial"/>
              </a:rPr>
              <a:t> (q_w), </a:t>
            </a:r>
            <a:r>
              <a:rPr lang="fr-FR" sz="2000" b="1" u="none" strike="noStrike">
                <a:solidFill>
                  <a:srgbClr val="FF0000"/>
                </a:solidFill>
                <a:effectLst/>
                <a:uFillTx/>
                <a:latin typeface="Arial"/>
              </a:rPr>
              <a:t>destroyed</a:t>
            </a:r>
            <a:r>
              <a:rPr lang="fr-FR" sz="2000" b="0" u="none" strike="noStrike">
                <a:solidFill>
                  <a:srgbClr val="FFFFFF"/>
                </a:solidFill>
                <a:effectLst/>
                <a:uFillTx/>
                <a:latin typeface="Arial"/>
              </a:rPr>
              <a:t> only by ecological consumption priced through Ratev. The annual review compares the two (creation/destruction) and re-tunes the conversion rate in the homeostatic loop. </a:t>
            </a:r>
            <a:endParaRPr lang="fr-FR" sz="2000" b="0" u="none" strike="noStrike">
              <a:solidFill>
                <a:srgbClr val="FFFFFF"/>
              </a:solidFill>
              <a:effectLst/>
              <a:uFillTx/>
              <a:latin typeface="Arial"/>
            </a:endParaRPr>
          </a:p>
        </p:txBody>
      </p:sp>
      <p:pic>
        <p:nvPicPr>
          <p:cNvPr id="357" name=""/>
          <p:cNvPicPr/>
          <p:nvPr/>
        </p:nvPicPr>
        <p:blipFill>
          <a:blip r:embed="rId2"/>
          <a:stretch/>
        </p:blipFill>
        <p:spPr>
          <a:xfrm>
            <a:off x="567720" y="2069280"/>
            <a:ext cx="17166960" cy="647604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0E0C"/>
        </a:solidFill>
      </p:bgPr>
    </p:bg>
    <p:spTree>
      <p:nvGrpSpPr>
        <p:cNvPr id="1" name=""/>
        <p:cNvGrpSpPr/>
        <p:nvPr/>
      </p:nvGrpSpPr>
      <p:grpSpPr>
        <a:xfrm>
          <a:off x="0" y="0"/>
          <a:ext cx="0" cy="0"/>
          <a:chOff x="0" y="0"/>
          <a:chExt cx="0" cy="0"/>
        </a:xfrm>
      </p:grpSpPr>
      <p:pic>
        <p:nvPicPr>
          <p:cNvPr id="358" name="Image 13" descr="preencoded.png"/>
          <p:cNvPicPr/>
          <p:nvPr/>
        </p:nvPicPr>
        <p:blipFill>
          <a:blip r:embed="rId1"/>
          <a:stretch/>
        </p:blipFill>
        <p:spPr>
          <a:xfrm>
            <a:off x="1523880" y="533520"/>
            <a:ext cx="208800" cy="208800"/>
          </a:xfrm>
          <a:prstGeom prst="rect">
            <a:avLst/>
          </a:prstGeom>
          <a:noFill/>
          <a:ln w="0">
            <a:noFill/>
          </a:ln>
        </p:spPr>
      </p:pic>
      <p:sp>
        <p:nvSpPr>
          <p:cNvPr id="359" name="Text 63"/>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7E817A"/>
                </a:solidFill>
                <a:effectLst/>
                <a:uFillTx/>
                <a:latin typeface="Arial"/>
                <a:ea typeface="Arial"/>
              </a:rPr>
              <a:t>VECTOR · RAMICS 2026</a:t>
            </a:r>
            <a:endParaRPr lang="fr-FR" sz="1200" b="0" u="none" strike="noStrike">
              <a:solidFill>
                <a:srgbClr val="FFFFFF"/>
              </a:solidFill>
              <a:effectLst/>
              <a:uFillTx/>
              <a:latin typeface="Arial"/>
            </a:endParaRPr>
          </a:p>
        </p:txBody>
      </p:sp>
      <p:sp>
        <p:nvSpPr>
          <p:cNvPr id="360" name="Text 67"/>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39C749FA-0C7C-4790-8273-D60D5FDCF360}" type="slidenum">
              <a:rPr lang="en-US" sz="1200" b="0" u="none" spc="96" strike="noStrike">
                <a:solidFill>
                  <a:srgbClr val="6E736E"/>
                </a:solidFill>
                <a:effectLst/>
                <a:uFillTx/>
                <a:latin typeface="Courier New"/>
                <a:ea typeface="Courier New"/>
              </a:rPr>
              <a:t>14</a:t>
            </a:fld>
            <a:r>
              <a:rPr lang="en-US" sz="1200" b="0" u="none" spc="96" strike="noStrike">
                <a:solidFill>
                  <a:srgbClr val="6E736E"/>
                </a:solidFill>
                <a:effectLst/>
                <a:uFillTx/>
                <a:latin typeface="Courier New"/>
                <a:ea typeface="Courier New"/>
              </a:rPr>
              <a:t> / </a:t>
            </a:r>
            <a:fld id="{7728DD38-4D5D-4B1D-B01B-8C7291686332}" type="slidecount">
              <a:rPr lang="en-US" sz="1200" b="0" u="none" spc="96" strike="noStrike">
                <a:solidFill>
                  <a:srgbClr val="7E817A"/>
                </a:solidFill>
                <a:effectLst/>
                <a:uFillTx/>
                <a:latin typeface="Courier New"/>
                <a:ea typeface="Courier New"/>
              </a:rPr>
              <a:t>21</a:t>
            </a:fld>
            <a:endParaRPr lang="fr-FR" sz="1200" b="0" u="none" strike="noStrike">
              <a:solidFill>
                <a:srgbClr val="FFFFFF"/>
              </a:solidFill>
              <a:effectLst/>
              <a:uFillTx/>
              <a:latin typeface="Arial"/>
            </a:endParaRPr>
          </a:p>
        </p:txBody>
      </p:sp>
      <p:sp>
        <p:nvSpPr>
          <p:cNvPr id="361" name="Text 95"/>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7E817A"/>
                </a:solidFill>
                <a:effectLst/>
                <a:uFillTx/>
                <a:latin typeface="Arial"/>
                <a:ea typeface="Arial"/>
              </a:rPr>
              <a:t>Fabien Fert · Independent researcher</a:t>
            </a:r>
            <a:endParaRPr lang="fr-FR" sz="1200" b="0" u="none" strike="noStrike">
              <a:solidFill>
                <a:srgbClr val="FFFFFF"/>
              </a:solidFill>
              <a:effectLst/>
              <a:uFillTx/>
              <a:latin typeface="Arial"/>
            </a:endParaRPr>
          </a:p>
        </p:txBody>
      </p:sp>
      <p:sp>
        <p:nvSpPr>
          <p:cNvPr id="362" name="Text 99"/>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4A7D61"/>
                </a:solidFill>
                <a:effectLst/>
                <a:uFillTx/>
                <a:latin typeface="Courier New"/>
                <a:ea typeface="Courier New"/>
              </a:rPr>
              <a:t>5.2</a:t>
            </a:r>
            <a:r>
              <a:rPr lang="en-US" sz="1350" b="1" u="none" spc="244" strike="noStrike">
                <a:solidFill>
                  <a:srgbClr val="7E817A"/>
                </a:solidFill>
                <a:effectLst/>
                <a:uFillTx/>
                <a:latin typeface="Arial"/>
                <a:ea typeface="Arial"/>
              </a:rPr>
              <a:t> - OVERALL PROCESS</a:t>
            </a:r>
            <a:endParaRPr lang="fr-FR" sz="1350" b="0" u="none" strike="noStrike">
              <a:solidFill>
                <a:srgbClr val="FFFFFF"/>
              </a:solidFill>
              <a:effectLst/>
              <a:uFillTx/>
              <a:latin typeface="Arial"/>
            </a:endParaRPr>
          </a:p>
        </p:txBody>
      </p:sp>
      <p:pic>
        <p:nvPicPr>
          <p:cNvPr id="363" name=""/>
          <p:cNvPicPr/>
          <p:nvPr/>
        </p:nvPicPr>
        <p:blipFill>
          <a:blip r:embed="rId2"/>
          <a:stretch/>
        </p:blipFill>
        <p:spPr>
          <a:xfrm>
            <a:off x="18720" y="1503360"/>
            <a:ext cx="18268920" cy="790128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364" name="Image 0" descr="preencoded.png"/>
          <p:cNvPicPr/>
          <p:nvPr/>
        </p:nvPicPr>
        <p:blipFill>
          <a:blip r:embed="rId1"/>
          <a:stretch/>
        </p:blipFill>
        <p:spPr>
          <a:xfrm>
            <a:off x="1523880" y="533520"/>
            <a:ext cx="208800" cy="208800"/>
          </a:xfrm>
          <a:prstGeom prst="rect">
            <a:avLst/>
          </a:prstGeom>
          <a:noFill/>
          <a:ln w="0">
            <a:noFill/>
          </a:ln>
        </p:spPr>
      </p:pic>
      <p:sp>
        <p:nvSpPr>
          <p:cNvPr id="365" name="Text 0"/>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366" name="Text 1"/>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FEB32659-1498-464B-86BC-D1FA7281C178}" type="slidenum">
              <a:rPr lang="en-US" sz="1200" b="0" u="none" spc="96" strike="noStrike">
                <a:solidFill>
                  <a:srgbClr val="6E736E"/>
                </a:solidFill>
                <a:effectLst/>
                <a:uFillTx/>
                <a:latin typeface="Courier New"/>
                <a:ea typeface="Courier New"/>
              </a:rPr>
              <a:t>15</a:t>
            </a:fld>
            <a:r>
              <a:rPr lang="en-US" sz="1200" b="0" u="none" spc="96" strike="noStrike">
                <a:solidFill>
                  <a:srgbClr val="6E736E"/>
                </a:solidFill>
                <a:effectLst/>
                <a:uFillTx/>
                <a:latin typeface="Courier New"/>
                <a:ea typeface="Courier New"/>
              </a:rPr>
              <a:t> / </a:t>
            </a:r>
            <a:fld id="{68648578-08B3-4C40-88CB-79479720E534}"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
        <p:nvSpPr>
          <p:cNvPr id="367" name="Text 2"/>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Independent researcher</a:t>
            </a:r>
            <a:endParaRPr lang="fr-FR" sz="1200" b="0" u="none" strike="noStrike">
              <a:solidFill>
                <a:srgbClr val="000000"/>
              </a:solidFill>
              <a:effectLst/>
              <a:uFillTx/>
              <a:latin typeface="Arial"/>
            </a:endParaRPr>
          </a:p>
        </p:txBody>
      </p:sp>
      <p:sp>
        <p:nvSpPr>
          <p:cNvPr id="368" name="Text 4"/>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6.1 - ANNEX E SIMULATION</a:t>
            </a:r>
            <a:r>
              <a:rPr lang="en-US" sz="1350" b="1" u="none" spc="244" strike="noStrike">
                <a:solidFill>
                  <a:srgbClr val="6E736E"/>
                </a:solidFill>
                <a:effectLst/>
                <a:uFillTx/>
                <a:latin typeface="Arial"/>
                <a:ea typeface="Arial"/>
              </a:rPr>
              <a:t> ILLUSTRATION</a:t>
            </a:r>
            <a:endParaRPr lang="fr-FR" sz="1350" b="0" u="none" strike="noStrike">
              <a:solidFill>
                <a:srgbClr val="000000"/>
              </a:solidFill>
              <a:effectLst/>
              <a:uFillTx/>
              <a:latin typeface="Arial"/>
            </a:endParaRPr>
          </a:p>
        </p:txBody>
      </p:sp>
      <p:sp>
        <p:nvSpPr>
          <p:cNvPr id="369" name="Text 5"/>
          <p:cNvSpPr/>
          <p:nvPr/>
        </p:nvSpPr>
        <p:spPr>
          <a:xfrm>
            <a:off x="1523880" y="1674000"/>
            <a:ext cx="14715360" cy="82980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4000"/>
              </a:lnSpc>
              <a:tabLst>
                <a:tab pos="0" algn="l"/>
              </a:tabLst>
            </a:pPr>
            <a:r>
              <a:rPr lang="en-US" sz="6000" b="0" u="none" spc="-119" strike="noStrike">
                <a:solidFill>
                  <a:srgbClr val="111613"/>
                </a:solidFill>
                <a:effectLst/>
                <a:uFillTx/>
                <a:latin typeface="Georgia"/>
                <a:ea typeface="Georgia"/>
              </a:rPr>
              <a:t>A 500-agent, five-year illustration.</a:t>
            </a:r>
            <a:endParaRPr lang="fr-FR" sz="6000" b="0" u="none" strike="noStrike">
              <a:solidFill>
                <a:srgbClr val="000000"/>
              </a:solidFill>
              <a:effectLst/>
              <a:uFillTx/>
              <a:latin typeface="Arial"/>
            </a:endParaRPr>
          </a:p>
        </p:txBody>
      </p:sp>
      <p:pic>
        <p:nvPicPr>
          <p:cNvPr id="370" name="Image 1" descr="preencoded.png"/>
          <p:cNvPicPr/>
          <p:nvPr/>
        </p:nvPicPr>
        <p:blipFill>
          <a:blip r:embed="rId2"/>
          <a:stretch/>
        </p:blipFill>
        <p:spPr>
          <a:xfrm>
            <a:off x="330840" y="3776040"/>
            <a:ext cx="10270440" cy="4354200"/>
          </a:xfrm>
          <a:prstGeom prst="rect">
            <a:avLst/>
          </a:prstGeom>
          <a:noFill/>
          <a:ln w="0">
            <a:noFill/>
          </a:ln>
        </p:spPr>
      </p:pic>
      <p:sp>
        <p:nvSpPr>
          <p:cNvPr id="371" name="Shape 7"/>
          <p:cNvSpPr/>
          <p:nvPr/>
        </p:nvSpPr>
        <p:spPr>
          <a:xfrm>
            <a:off x="10667880" y="4565880"/>
            <a:ext cx="60951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372" name="Text 8"/>
          <p:cNvSpPr/>
          <p:nvPr/>
        </p:nvSpPr>
        <p:spPr>
          <a:xfrm>
            <a:off x="10667880" y="3814920"/>
            <a:ext cx="1980360" cy="1998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050" b="1" u="none" spc="147" strike="noStrike">
                <a:solidFill>
                  <a:srgbClr val="6E736E"/>
                </a:solidFill>
                <a:effectLst/>
                <a:uFillTx/>
                <a:latin typeface="Arial"/>
                <a:ea typeface="Arial"/>
              </a:rPr>
              <a:t>AGENTS</a:t>
            </a:r>
            <a:endParaRPr lang="fr-FR" sz="1050" b="0" u="none" strike="noStrike">
              <a:solidFill>
                <a:srgbClr val="000000"/>
              </a:solidFill>
              <a:effectLst/>
              <a:uFillTx/>
              <a:latin typeface="Arial"/>
            </a:endParaRPr>
          </a:p>
        </p:txBody>
      </p:sp>
      <p:sp>
        <p:nvSpPr>
          <p:cNvPr id="373" name="Text 9"/>
          <p:cNvSpPr/>
          <p:nvPr/>
        </p:nvSpPr>
        <p:spPr>
          <a:xfrm>
            <a:off x="12839760" y="3678120"/>
            <a:ext cx="4041360" cy="8107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2100" b="0" u="none" strike="noStrike">
                <a:solidFill>
                  <a:srgbClr val="3A403B"/>
                </a:solidFill>
                <a:effectLst/>
                <a:uFillTx/>
                <a:latin typeface="Courier New"/>
                <a:ea typeface="Courier New"/>
              </a:rPr>
              <a:t>400 </a:t>
            </a:r>
            <a:r>
              <a:rPr lang="en-US" sz="1650" b="0" u="none" strike="noStrike">
                <a:solidFill>
                  <a:srgbClr val="111613"/>
                </a:solidFill>
                <a:effectLst/>
                <a:uFillTx/>
                <a:latin typeface="Arial"/>
                <a:ea typeface="Arial"/>
              </a:rPr>
              <a:t>individuals · </a:t>
            </a:r>
            <a:r>
              <a:rPr lang="en-US" sz="2100" b="0" u="none" strike="noStrike">
                <a:solidFill>
                  <a:srgbClr val="3A403B"/>
                </a:solidFill>
                <a:effectLst/>
                <a:uFillTx/>
                <a:latin typeface="Courier New"/>
                <a:ea typeface="Courier New"/>
              </a:rPr>
              <a:t>75 </a:t>
            </a:r>
            <a:r>
              <a:rPr lang="en-US" sz="1650" b="0" u="none" strike="noStrike">
                <a:solidFill>
                  <a:srgbClr val="111613"/>
                </a:solidFill>
                <a:effectLst/>
                <a:uFillTx/>
                <a:latin typeface="Arial"/>
                <a:ea typeface="Arial"/>
              </a:rPr>
              <a:t>business-owners · </a:t>
            </a:r>
            <a:r>
              <a:rPr lang="en-US" sz="2100" b="0" u="none" strike="noStrike">
                <a:solidFill>
                  <a:srgbClr val="3A403B"/>
                </a:solidFill>
                <a:effectLst/>
                <a:uFillTx/>
                <a:latin typeface="Courier New"/>
                <a:ea typeface="Courier New"/>
              </a:rPr>
              <a:t>25 </a:t>
            </a:r>
            <a:r>
              <a:rPr lang="en-US" sz="1650" b="0" u="none" strike="noStrike">
                <a:solidFill>
                  <a:srgbClr val="111613"/>
                </a:solidFill>
                <a:effectLst/>
                <a:uFillTx/>
                <a:latin typeface="Arial"/>
                <a:ea typeface="Arial"/>
              </a:rPr>
              <a:t>enterprises</a:t>
            </a:r>
            <a:endParaRPr lang="fr-FR" sz="1650" b="0" u="none" strike="noStrike">
              <a:solidFill>
                <a:srgbClr val="000000"/>
              </a:solidFill>
              <a:effectLst/>
              <a:uFillTx/>
              <a:latin typeface="Arial"/>
            </a:endParaRPr>
          </a:p>
        </p:txBody>
      </p:sp>
      <p:sp>
        <p:nvSpPr>
          <p:cNvPr id="374" name="Shape 10"/>
          <p:cNvSpPr/>
          <p:nvPr/>
        </p:nvSpPr>
        <p:spPr>
          <a:xfrm>
            <a:off x="10667880" y="5197680"/>
            <a:ext cx="60951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375" name="Text 11"/>
          <p:cNvSpPr/>
          <p:nvPr/>
        </p:nvSpPr>
        <p:spPr>
          <a:xfrm>
            <a:off x="10667880" y="4906440"/>
            <a:ext cx="1980360" cy="1998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050" b="1" u="none" spc="147" strike="noStrike">
                <a:solidFill>
                  <a:srgbClr val="6E736E"/>
                </a:solidFill>
                <a:effectLst/>
                <a:uFillTx/>
                <a:latin typeface="Arial"/>
                <a:ea typeface="Arial"/>
              </a:rPr>
              <a:t>SECTORS</a:t>
            </a:r>
            <a:endParaRPr lang="fr-FR" sz="1050" b="0" u="none" strike="noStrike">
              <a:solidFill>
                <a:srgbClr val="000000"/>
              </a:solidFill>
              <a:effectLst/>
              <a:uFillTx/>
              <a:latin typeface="Arial"/>
            </a:endParaRPr>
          </a:p>
        </p:txBody>
      </p:sp>
      <p:sp>
        <p:nvSpPr>
          <p:cNvPr id="376" name="Text 12"/>
          <p:cNvSpPr/>
          <p:nvPr/>
        </p:nvSpPr>
        <p:spPr>
          <a:xfrm>
            <a:off x="12839760" y="4837320"/>
            <a:ext cx="4041360" cy="28332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650" b="0" u="none" strike="noStrike">
                <a:solidFill>
                  <a:srgbClr val="111613"/>
                </a:solidFill>
                <a:effectLst/>
                <a:uFillTx/>
                <a:latin typeface="Arial"/>
                <a:ea typeface="Arial"/>
              </a:rPr>
              <a:t>agri · artisanal · distrib · services · tech</a:t>
            </a:r>
            <a:endParaRPr lang="fr-FR" sz="1650" b="0" u="none" strike="noStrike">
              <a:solidFill>
                <a:srgbClr val="000000"/>
              </a:solidFill>
              <a:effectLst/>
              <a:uFillTx/>
              <a:latin typeface="Arial"/>
            </a:endParaRPr>
          </a:p>
        </p:txBody>
      </p:sp>
      <p:sp>
        <p:nvSpPr>
          <p:cNvPr id="377" name="Shape 13"/>
          <p:cNvSpPr/>
          <p:nvPr/>
        </p:nvSpPr>
        <p:spPr>
          <a:xfrm>
            <a:off x="10667880" y="5970600"/>
            <a:ext cx="60951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378" name="Text 14"/>
          <p:cNvSpPr/>
          <p:nvPr/>
        </p:nvSpPr>
        <p:spPr>
          <a:xfrm>
            <a:off x="10667880" y="5605920"/>
            <a:ext cx="1980360" cy="1998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050" b="1" u="none" spc="147" strike="noStrike">
                <a:solidFill>
                  <a:srgbClr val="6E736E"/>
                </a:solidFill>
                <a:effectLst/>
                <a:uFillTx/>
                <a:latin typeface="Arial"/>
                <a:ea typeface="Arial"/>
              </a:rPr>
              <a:t>HORIZON</a:t>
            </a:r>
            <a:endParaRPr lang="fr-FR" sz="1050" b="0" u="none" strike="noStrike">
              <a:solidFill>
                <a:srgbClr val="000000"/>
              </a:solidFill>
              <a:effectLst/>
              <a:uFillTx/>
              <a:latin typeface="Arial"/>
            </a:endParaRPr>
          </a:p>
        </p:txBody>
      </p:sp>
      <p:sp>
        <p:nvSpPr>
          <p:cNvPr id="379" name="Text 15"/>
          <p:cNvSpPr/>
          <p:nvPr/>
        </p:nvSpPr>
        <p:spPr>
          <a:xfrm>
            <a:off x="12839760" y="5469480"/>
            <a:ext cx="4041360" cy="4240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2100" b="0" u="none" strike="noStrike">
                <a:solidFill>
                  <a:srgbClr val="3A403B"/>
                </a:solidFill>
                <a:effectLst/>
                <a:uFillTx/>
                <a:latin typeface="Courier New"/>
                <a:ea typeface="Courier New"/>
              </a:rPr>
              <a:t>5 years </a:t>
            </a:r>
            <a:r>
              <a:rPr lang="en-US" sz="1650" b="0" u="none" strike="noStrike">
                <a:solidFill>
                  <a:srgbClr val="111613"/>
                </a:solidFill>
                <a:effectLst/>
                <a:uFillTx/>
                <a:latin typeface="Arial"/>
                <a:ea typeface="Arial"/>
              </a:rPr>
              <a:t>(1 820 days), one seed</a:t>
            </a:r>
            <a:endParaRPr lang="fr-FR" sz="1650" b="0" u="none" strike="noStrike">
              <a:solidFill>
                <a:srgbClr val="000000"/>
              </a:solidFill>
              <a:effectLst/>
              <a:uFillTx/>
              <a:latin typeface="Arial"/>
            </a:endParaRPr>
          </a:p>
        </p:txBody>
      </p:sp>
      <p:sp>
        <p:nvSpPr>
          <p:cNvPr id="380" name="Shape 16"/>
          <p:cNvSpPr/>
          <p:nvPr/>
        </p:nvSpPr>
        <p:spPr>
          <a:xfrm>
            <a:off x="10667880" y="6989040"/>
            <a:ext cx="60951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381" name="Text 17"/>
          <p:cNvSpPr/>
          <p:nvPr/>
        </p:nvSpPr>
        <p:spPr>
          <a:xfrm>
            <a:off x="10667880" y="6378840"/>
            <a:ext cx="1980360" cy="21672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050" b="1" u="none" spc="147" strike="noStrike">
                <a:solidFill>
                  <a:srgbClr val="6E736E"/>
                </a:solidFill>
                <a:effectLst/>
                <a:uFillTx/>
                <a:latin typeface="Arial"/>
                <a:ea typeface="Arial"/>
              </a:rPr>
              <a:t>Q</a:t>
            </a:r>
            <a:r>
              <a:rPr lang="en-US" sz="879" b="1" u="none" spc="147" strike="noStrike" baseline="-40000">
                <a:solidFill>
                  <a:srgbClr val="6E736E"/>
                </a:solidFill>
                <a:effectLst/>
                <a:uFillTx/>
                <a:latin typeface="Arial"/>
                <a:ea typeface="Arial"/>
              </a:rPr>
              <a:t>W </a:t>
            </a:r>
            <a:r>
              <a:rPr lang="en-US" sz="1050" b="1" u="none" spc="147" strike="noStrike">
                <a:solidFill>
                  <a:srgbClr val="6E736E"/>
                </a:solidFill>
                <a:effectLst/>
                <a:uFillTx/>
                <a:latin typeface="Arial"/>
                <a:ea typeface="Arial"/>
              </a:rPr>
              <a:t>DISTRIBUTION</a:t>
            </a:r>
            <a:endParaRPr lang="fr-FR" sz="1050" b="0" u="none" strike="noStrike">
              <a:solidFill>
                <a:srgbClr val="000000"/>
              </a:solidFill>
              <a:effectLst/>
              <a:uFillTx/>
              <a:latin typeface="Arial"/>
            </a:endParaRPr>
          </a:p>
        </p:txBody>
      </p:sp>
      <p:sp>
        <p:nvSpPr>
          <p:cNvPr id="382" name="Text 18"/>
          <p:cNvSpPr/>
          <p:nvPr/>
        </p:nvSpPr>
        <p:spPr>
          <a:xfrm>
            <a:off x="12839760" y="6242040"/>
            <a:ext cx="4041360" cy="6703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650" b="0" u="none" strike="noStrike">
                <a:solidFill>
                  <a:srgbClr val="111613"/>
                </a:solidFill>
                <a:effectLst/>
                <a:uFillTx/>
                <a:latin typeface="Arial"/>
                <a:ea typeface="Arial"/>
              </a:rPr>
              <a:t>mean ≈ </a:t>
            </a:r>
            <a:r>
              <a:rPr lang="en-US" sz="2100" b="0" u="none" strike="noStrike">
                <a:solidFill>
                  <a:srgbClr val="3A403B"/>
                </a:solidFill>
                <a:effectLst/>
                <a:uFillTx/>
                <a:latin typeface="Courier New"/>
                <a:ea typeface="Courier New"/>
              </a:rPr>
              <a:t>1.21 </a:t>
            </a:r>
            <a:r>
              <a:rPr lang="en-US" sz="1650" b="0" u="none" strike="noStrike">
                <a:solidFill>
                  <a:srgbClr val="111613"/>
                </a:solidFill>
                <a:effectLst/>
                <a:uFillTx/>
                <a:latin typeface="Arial"/>
                <a:ea typeface="Arial"/>
              </a:rPr>
              <a:t>, sampled from Annex A abaque</a:t>
            </a:r>
            <a:endParaRPr lang="fr-FR" sz="1650" b="0" u="none" strike="noStrike">
              <a:solidFill>
                <a:srgbClr val="000000"/>
              </a:solidFill>
              <a:effectLst/>
              <a:uFillTx/>
              <a:latin typeface="Arial"/>
            </a:endParaRPr>
          </a:p>
        </p:txBody>
      </p:sp>
      <p:sp>
        <p:nvSpPr>
          <p:cNvPr id="383" name="Shape 19"/>
          <p:cNvSpPr/>
          <p:nvPr/>
        </p:nvSpPr>
        <p:spPr>
          <a:xfrm>
            <a:off x="10667880" y="7621200"/>
            <a:ext cx="60951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384" name="Text 20"/>
          <p:cNvSpPr/>
          <p:nvPr/>
        </p:nvSpPr>
        <p:spPr>
          <a:xfrm>
            <a:off x="10667880" y="7329600"/>
            <a:ext cx="1980360" cy="1998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050" b="1" u="none" spc="147" strike="noStrike">
                <a:solidFill>
                  <a:srgbClr val="6E736E"/>
                </a:solidFill>
                <a:effectLst/>
                <a:uFillTx/>
                <a:latin typeface="Arial"/>
                <a:ea typeface="Arial"/>
              </a:rPr>
              <a:t>SCENARIO</a:t>
            </a:r>
            <a:endParaRPr lang="fr-FR" sz="1050" b="0" u="none" strike="noStrike">
              <a:solidFill>
                <a:srgbClr val="000000"/>
              </a:solidFill>
              <a:effectLst/>
              <a:uFillTx/>
              <a:latin typeface="Arial"/>
            </a:endParaRPr>
          </a:p>
        </p:txBody>
      </p:sp>
      <p:sp>
        <p:nvSpPr>
          <p:cNvPr id="385" name="Text 21"/>
          <p:cNvSpPr/>
          <p:nvPr/>
        </p:nvSpPr>
        <p:spPr>
          <a:xfrm>
            <a:off x="12839760" y="7260840"/>
            <a:ext cx="4041360" cy="28332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650" b="0" u="none" strike="noStrike">
                <a:solidFill>
                  <a:srgbClr val="111613"/>
                </a:solidFill>
                <a:effectLst/>
                <a:uFillTx/>
                <a:latin typeface="Arial"/>
                <a:ea typeface="Arial"/>
              </a:rPr>
              <a:t>drought ×2 on agri water, days 730–1 460</a:t>
            </a:r>
            <a:endParaRPr lang="fr-FR" sz="1650" b="0" u="none" strike="noStrike">
              <a:solidFill>
                <a:srgbClr val="000000"/>
              </a:solidFill>
              <a:effectLst/>
              <a:uFillTx/>
              <a:latin typeface="Arial"/>
            </a:endParaRPr>
          </a:p>
        </p:txBody>
      </p:sp>
      <p:sp>
        <p:nvSpPr>
          <p:cNvPr id="386" name="Shape 22"/>
          <p:cNvSpPr/>
          <p:nvPr/>
        </p:nvSpPr>
        <p:spPr>
          <a:xfrm>
            <a:off x="10667880" y="8499240"/>
            <a:ext cx="609516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387" name="Text 23"/>
          <p:cNvSpPr/>
          <p:nvPr/>
        </p:nvSpPr>
        <p:spPr>
          <a:xfrm>
            <a:off x="10667880" y="7961760"/>
            <a:ext cx="1980360" cy="21672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050" b="1" u="none" spc="147" strike="noStrike">
                <a:solidFill>
                  <a:srgbClr val="6E736E"/>
                </a:solidFill>
                <a:effectLst/>
                <a:uFillTx/>
                <a:latin typeface="Arial"/>
                <a:ea typeface="Arial"/>
              </a:rPr>
              <a:t>INITIAL R</a:t>
            </a:r>
            <a:r>
              <a:rPr lang="en-US" sz="879" b="1" u="none" spc="147" strike="noStrike" baseline="-40000">
                <a:solidFill>
                  <a:srgbClr val="6E736E"/>
                </a:solidFill>
                <a:effectLst/>
                <a:uFillTx/>
                <a:latin typeface="Arial"/>
                <a:ea typeface="Arial"/>
              </a:rPr>
              <a:t>V</a:t>
            </a:r>
            <a:endParaRPr lang="fr-FR" sz="880" b="0" u="none" strike="noStrike">
              <a:solidFill>
                <a:srgbClr val="000000"/>
              </a:solidFill>
              <a:effectLst/>
              <a:uFillTx/>
              <a:latin typeface="Arial"/>
            </a:endParaRPr>
          </a:p>
        </p:txBody>
      </p:sp>
      <p:sp>
        <p:nvSpPr>
          <p:cNvPr id="388" name="Text 24"/>
          <p:cNvSpPr/>
          <p:nvPr/>
        </p:nvSpPr>
        <p:spPr>
          <a:xfrm>
            <a:off x="12839760" y="7892640"/>
            <a:ext cx="4041360" cy="52956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650" b="0" u="none" strike="noStrike">
                <a:solidFill>
                  <a:srgbClr val="B43A28"/>
                </a:solidFill>
                <a:effectLst/>
                <a:uFillTx/>
                <a:latin typeface="Arial"/>
                <a:ea typeface="Arial"/>
              </a:rPr>
              <a:t>deliberately below equilibrium — B/D ≈ 14 at year 0</a:t>
            </a:r>
            <a:endParaRPr lang="fr-FR" sz="165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389" name="Image 0" descr="preencoded.png"/>
          <p:cNvPicPr/>
          <p:nvPr/>
        </p:nvPicPr>
        <p:blipFill>
          <a:blip r:embed="rId1"/>
          <a:stretch/>
        </p:blipFill>
        <p:spPr>
          <a:xfrm>
            <a:off x="1523880" y="533520"/>
            <a:ext cx="208800" cy="208800"/>
          </a:xfrm>
          <a:prstGeom prst="rect">
            <a:avLst/>
          </a:prstGeom>
          <a:noFill/>
          <a:ln w="0">
            <a:noFill/>
          </a:ln>
        </p:spPr>
      </p:pic>
      <p:sp>
        <p:nvSpPr>
          <p:cNvPr id="390" name="Text 0"/>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391" name="Text 1"/>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361581A1-830F-47C2-9281-03FFA568A30E}" type="slidenum">
              <a:rPr lang="en-US" sz="1200" b="0" u="none" spc="96" strike="noStrike">
                <a:solidFill>
                  <a:srgbClr val="6E736E"/>
                </a:solidFill>
                <a:effectLst/>
                <a:uFillTx/>
                <a:latin typeface="Courier New"/>
                <a:ea typeface="Courier New"/>
              </a:rPr>
              <a:t>16</a:t>
            </a:fld>
            <a:r>
              <a:rPr lang="en-US" sz="1200" b="0" u="none" spc="96" strike="noStrike">
                <a:solidFill>
                  <a:srgbClr val="6E736E"/>
                </a:solidFill>
                <a:effectLst/>
                <a:uFillTx/>
                <a:latin typeface="Courier New"/>
                <a:ea typeface="Courier New"/>
              </a:rPr>
              <a:t> / </a:t>
            </a:r>
            <a:fld id="{C71750C4-B71B-438D-8054-9AF7743C68FF}"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
        <p:nvSpPr>
          <p:cNvPr id="392" name="Text 2"/>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Independent researcher</a:t>
            </a:r>
            <a:endParaRPr lang="fr-FR" sz="1200" b="0" u="none" strike="noStrike">
              <a:solidFill>
                <a:srgbClr val="000000"/>
              </a:solidFill>
              <a:effectLst/>
              <a:uFillTx/>
              <a:latin typeface="Arial"/>
            </a:endParaRPr>
          </a:p>
        </p:txBody>
      </p:sp>
      <p:sp>
        <p:nvSpPr>
          <p:cNvPr id="393" name="Text 4"/>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6.2 - </a:t>
            </a:r>
            <a:r>
              <a:rPr lang="en-US" sz="1350" b="1" u="none" spc="244" strike="noStrike">
                <a:solidFill>
                  <a:srgbClr val="6E736E"/>
                </a:solidFill>
                <a:effectLst/>
                <a:uFillTx/>
                <a:latin typeface="Arial"/>
                <a:ea typeface="Arial"/>
              </a:rPr>
              <a:t>COMPONENT-</a:t>
            </a:r>
            <a:r>
              <a:rPr lang="en-US" sz="1350" b="1" u="none" spc="244" strike="noStrike">
                <a:solidFill>
                  <a:srgbClr val="6E736E"/>
                </a:solidFill>
                <a:effectLst/>
                <a:uFillTx/>
                <a:latin typeface="Arial"/>
                <a:ea typeface="Arial"/>
              </a:rPr>
              <a:t>TARGETED SHOCK</a:t>
            </a:r>
            <a:endParaRPr lang="fr-FR" sz="1350" b="0" u="none" strike="noStrike">
              <a:solidFill>
                <a:srgbClr val="000000"/>
              </a:solidFill>
              <a:effectLst/>
              <a:uFillTx/>
              <a:latin typeface="Arial"/>
            </a:endParaRPr>
          </a:p>
        </p:txBody>
      </p:sp>
      <p:sp>
        <p:nvSpPr>
          <p:cNvPr id="394" name="Text 5"/>
          <p:cNvSpPr/>
          <p:nvPr/>
        </p:nvSpPr>
        <p:spPr>
          <a:xfrm>
            <a:off x="1476360" y="1463040"/>
            <a:ext cx="14715360" cy="750600"/>
          </a:xfrm>
          <a:prstGeom prst="rect">
            <a:avLst/>
          </a:prstGeom>
          <a:noFill/>
          <a:ln w="0">
            <a:noFill/>
          </a:ln>
        </p:spPr>
        <p:style>
          <a:lnRef idx="0"/>
          <a:fillRef idx="0"/>
          <a:effectRef idx="0"/>
          <a:fontRef idx="minor"/>
        </p:style>
        <p:txBody>
          <a:bodyPr lIns="25560" tIns="25560" rIns="25560" bIns="25560" anchor="t">
            <a:normAutofit/>
          </a:bodyPr>
          <a:p>
            <a:pPr defTabSz="914400">
              <a:lnSpc>
                <a:spcPct val="104000"/>
              </a:lnSpc>
              <a:tabLst>
                <a:tab pos="0" algn="l"/>
              </a:tabLst>
            </a:pPr>
            <a:r>
              <a:rPr lang="en-US" sz="4000" b="0" u="none" spc="-108" strike="noStrike">
                <a:solidFill>
                  <a:srgbClr val="111613"/>
                </a:solidFill>
                <a:effectLst/>
                <a:uFillTx/>
                <a:latin typeface="Georgia"/>
                <a:ea typeface="Georgia"/>
              </a:rPr>
              <a:t>Per-component reactivity to an exogenous shock.</a:t>
            </a:r>
            <a:endParaRPr lang="fr-FR" sz="4000" b="0" u="none" strike="noStrike">
              <a:solidFill>
                <a:srgbClr val="000000"/>
              </a:solidFill>
              <a:effectLst/>
              <a:uFillTx/>
              <a:latin typeface="Arial"/>
            </a:endParaRPr>
          </a:p>
        </p:txBody>
      </p:sp>
      <p:pic>
        <p:nvPicPr>
          <p:cNvPr id="395" name="Image 1" descr="preencoded.png"/>
          <p:cNvPicPr/>
          <p:nvPr/>
        </p:nvPicPr>
        <p:blipFill>
          <a:blip r:embed="rId2"/>
          <a:stretch/>
        </p:blipFill>
        <p:spPr>
          <a:xfrm>
            <a:off x="6762960" y="2181600"/>
            <a:ext cx="10851120" cy="8116200"/>
          </a:xfrm>
          <a:prstGeom prst="rect">
            <a:avLst/>
          </a:prstGeom>
          <a:noFill/>
          <a:ln w="0">
            <a:noFill/>
          </a:ln>
        </p:spPr>
      </p:pic>
      <p:sp>
        <p:nvSpPr>
          <p:cNvPr id="396" name="Text 7"/>
          <p:cNvSpPr/>
          <p:nvPr/>
        </p:nvSpPr>
        <p:spPr>
          <a:xfrm>
            <a:off x="1144080" y="2847960"/>
            <a:ext cx="5271840" cy="188676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2000"/>
              </a:lnSpc>
              <a:tabLst>
                <a:tab pos="0" algn="l"/>
              </a:tabLst>
            </a:pPr>
            <a:r>
              <a:rPr lang="en-US" sz="2550" b="0" u="none" spc="-14" strike="noStrike">
                <a:solidFill>
                  <a:srgbClr val="111613"/>
                </a:solidFill>
                <a:effectLst/>
                <a:uFillTx/>
                <a:latin typeface="Arial"/>
                <a:ea typeface="Arial"/>
              </a:rPr>
              <a:t>A drought shock on agriculture's water component at </a:t>
            </a:r>
            <a:r>
              <a:rPr lang="en-US" sz="2550" b="1" u="none" spc="-14" strike="noStrike">
                <a:solidFill>
                  <a:srgbClr val="111613"/>
                </a:solidFill>
                <a:effectLst/>
                <a:uFillTx/>
                <a:latin typeface="Arial"/>
                <a:ea typeface="Arial"/>
              </a:rPr>
              <a:t>month 24 </a:t>
            </a:r>
            <a:r>
              <a:rPr lang="en-US" sz="2550" b="0" u="none" spc="-14" strike="noStrike">
                <a:solidFill>
                  <a:srgbClr val="111613"/>
                </a:solidFill>
                <a:effectLst/>
                <a:uFillTx/>
                <a:latin typeface="Arial"/>
                <a:ea typeface="Arial"/>
              </a:rPr>
              <a:t>shows as a step in </a:t>
            </a:r>
            <a:r>
              <a:rPr lang="en-US" sz="1650" b="0" u="none" spc="-14" strike="noStrike">
                <a:solidFill>
                  <a:srgbClr val="3A403B"/>
                </a:solidFill>
                <a:effectLst/>
                <a:uFillTx/>
                <a:latin typeface="Courier New"/>
                <a:ea typeface="Courier New"/>
              </a:rPr>
              <a:t>F</a:t>
            </a:r>
            <a:r>
              <a:rPr lang="en-US" sz="1368" b="0" u="none" spc="-14" strike="noStrike" baseline="-40000">
                <a:solidFill>
                  <a:srgbClr val="3A403B"/>
                </a:solidFill>
                <a:effectLst/>
                <a:uFillTx/>
                <a:latin typeface="Courier New"/>
                <a:ea typeface="Courier New"/>
              </a:rPr>
              <a:t>water </a:t>
            </a:r>
            <a:r>
              <a:rPr lang="en-US" sz="2550" b="0" u="none" spc="-14" strike="noStrike">
                <a:solidFill>
                  <a:srgbClr val="111613"/>
                </a:solidFill>
                <a:effectLst/>
                <a:uFillTx/>
                <a:latin typeface="Arial"/>
                <a:ea typeface="Arial"/>
              </a:rPr>
              <a:t>without contaminating other components.</a:t>
            </a:r>
            <a:endParaRPr lang="fr-FR" sz="2550" b="0" u="none" strike="noStrike">
              <a:solidFill>
                <a:srgbClr val="000000"/>
              </a:solidFill>
              <a:effectLst/>
              <a:uFillTx/>
              <a:latin typeface="Arial"/>
            </a:endParaRPr>
          </a:p>
        </p:txBody>
      </p:sp>
      <p:sp>
        <p:nvSpPr>
          <p:cNvPr id="397" name="Text 8"/>
          <p:cNvSpPr/>
          <p:nvPr/>
        </p:nvSpPr>
        <p:spPr>
          <a:xfrm>
            <a:off x="1117080" y="6048360"/>
            <a:ext cx="5298840" cy="77652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3A403B"/>
                </a:solidFill>
                <a:effectLst/>
                <a:uFillTx/>
                <a:latin typeface="Arial"/>
                <a:ea typeface="Arial"/>
              </a:rPr>
              <a:t>Renewable resources is the one component where </a:t>
            </a:r>
            <a:r>
              <a:rPr lang="en-US" sz="1650" b="0" u="none" strike="noStrike">
                <a:solidFill>
                  <a:srgbClr val="3A403B"/>
                </a:solidFill>
                <a:effectLst/>
                <a:uFillTx/>
                <a:latin typeface="Courier New"/>
                <a:ea typeface="Courier New"/>
              </a:rPr>
              <a:t>G</a:t>
            </a:r>
            <a:r>
              <a:rPr lang="en-US" sz="1368" b="0" u="none" strike="noStrike" baseline="-40000">
                <a:solidFill>
                  <a:srgbClr val="3A403B"/>
                </a:solidFill>
                <a:effectLst/>
                <a:uFillTx/>
                <a:latin typeface="Courier New"/>
                <a:ea typeface="Courier New"/>
              </a:rPr>
              <a:t>v </a:t>
            </a:r>
            <a:r>
              <a:rPr lang="en-US" sz="1650" b="0" u="none" strike="noStrike">
                <a:solidFill>
                  <a:srgbClr val="3A403B"/>
                </a:solidFill>
                <a:effectLst/>
                <a:uFillTx/>
                <a:latin typeface="Courier New"/>
                <a:ea typeface="Courier New"/>
              </a:rPr>
              <a:t>≈ F</a:t>
            </a:r>
            <a:r>
              <a:rPr lang="en-US" sz="1368" b="0" u="none" strike="noStrike" baseline="-40000">
                <a:solidFill>
                  <a:srgbClr val="3A403B"/>
                </a:solidFill>
                <a:effectLst/>
                <a:uFillTx/>
                <a:latin typeface="Courier New"/>
                <a:ea typeface="Courier New"/>
              </a:rPr>
              <a:t>v </a:t>
            </a:r>
            <a:r>
              <a:rPr lang="en-US" sz="1800" b="0" u="none" strike="noStrike">
                <a:solidFill>
                  <a:srgbClr val="3A403B"/>
                </a:solidFill>
                <a:effectLst/>
                <a:uFillTx/>
                <a:latin typeface="Arial"/>
                <a:ea typeface="Arial"/>
              </a:rPr>
              <a:t>— agri pushes the regenerative component up.</a:t>
            </a:r>
            <a:endParaRPr lang="fr-FR" sz="1800" b="0" u="none" strike="noStrike">
              <a:solidFill>
                <a:srgbClr val="000000"/>
              </a:solidFill>
              <a:effectLst/>
              <a:uFillTx/>
              <a:latin typeface="Arial"/>
            </a:endParaRPr>
          </a:p>
        </p:txBody>
      </p:sp>
      <p:sp>
        <p:nvSpPr>
          <p:cNvPr id="398" name="Text 9"/>
          <p:cNvSpPr/>
          <p:nvPr/>
        </p:nvSpPr>
        <p:spPr>
          <a:xfrm>
            <a:off x="1103400" y="7016040"/>
            <a:ext cx="5312520" cy="139068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6E736E"/>
                </a:solidFill>
                <a:effectLst/>
                <a:uFillTx/>
                <a:latin typeface="Arial"/>
                <a:ea typeface="Arial"/>
              </a:rPr>
              <a:t>The component-targeted shock propagates as designed. P2's no-eco-to-eco </a:t>
            </a:r>
            <a:r>
              <a:rPr lang="en-US" sz="1800" b="0" u="none" strike="noStrike">
                <a:solidFill>
                  <a:srgbClr val="6E736E"/>
                </a:solidFill>
                <a:effectLst/>
                <a:uFillTx/>
                <a:latin typeface="Arial"/>
                <a:ea typeface="Arial"/>
              </a:rPr>
              <a:t>property carries the regulatory load: tightening one rate cannot displace pressure </a:t>
            </a:r>
            <a:r>
              <a:rPr lang="en-US" sz="1800" b="0" u="none" strike="noStrike">
                <a:solidFill>
                  <a:srgbClr val="6E736E"/>
                </a:solidFill>
                <a:effectLst/>
                <a:uFillTx/>
                <a:latin typeface="Arial"/>
                <a:ea typeface="Arial"/>
              </a:rPr>
              <a:t>onto another axis.</a:t>
            </a:r>
            <a:endParaRPr lang="fr-FR"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399" name="Image 0" descr="preencoded.png"/>
          <p:cNvPicPr/>
          <p:nvPr/>
        </p:nvPicPr>
        <p:blipFill>
          <a:blip r:embed="rId1"/>
          <a:stretch/>
        </p:blipFill>
        <p:spPr>
          <a:xfrm>
            <a:off x="1523880" y="533520"/>
            <a:ext cx="208800" cy="208800"/>
          </a:xfrm>
          <a:prstGeom prst="rect">
            <a:avLst/>
          </a:prstGeom>
          <a:noFill/>
          <a:ln w="0">
            <a:noFill/>
          </a:ln>
        </p:spPr>
      </p:pic>
      <p:sp>
        <p:nvSpPr>
          <p:cNvPr id="400" name="Text 0"/>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401" name="Text 1"/>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1E03800A-40FF-4100-A7B7-14C3D49C604F}" type="slidenum">
              <a:rPr lang="en-US" sz="1200" b="0" u="none" spc="96" strike="noStrike">
                <a:solidFill>
                  <a:srgbClr val="6E736E"/>
                </a:solidFill>
                <a:effectLst/>
                <a:uFillTx/>
                <a:latin typeface="Courier New"/>
                <a:ea typeface="Courier New"/>
              </a:rPr>
              <a:t>17</a:t>
            </a:fld>
            <a:r>
              <a:rPr lang="en-US" sz="1200" b="0" u="none" spc="96" strike="noStrike">
                <a:solidFill>
                  <a:srgbClr val="6E736E"/>
                </a:solidFill>
                <a:effectLst/>
                <a:uFillTx/>
                <a:latin typeface="Courier New"/>
                <a:ea typeface="Courier New"/>
              </a:rPr>
              <a:t> / </a:t>
            </a:r>
            <a:fld id="{1C03DC23-218A-4BAE-A2FE-78CBF8721DB3}"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
        <p:nvSpPr>
          <p:cNvPr id="402" name="Text 2"/>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Independent researcher</a:t>
            </a:r>
            <a:endParaRPr lang="fr-FR" sz="1200" b="0" u="none" strike="noStrike">
              <a:solidFill>
                <a:srgbClr val="000000"/>
              </a:solidFill>
              <a:effectLst/>
              <a:uFillTx/>
              <a:latin typeface="Arial"/>
            </a:endParaRPr>
          </a:p>
        </p:txBody>
      </p:sp>
      <p:sp>
        <p:nvSpPr>
          <p:cNvPr id="403" name="Text 4"/>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6.3 - Q2 </a:t>
            </a:r>
            <a:r>
              <a:rPr lang="en-US" sz="1350" b="1" u="none" spc="244" strike="noStrike">
                <a:solidFill>
                  <a:srgbClr val="6E736E"/>
                </a:solidFill>
                <a:effectLst/>
                <a:uFillTx/>
                <a:latin typeface="Arial"/>
                <a:ea typeface="Arial"/>
              </a:rPr>
              <a:t>HOMEOSTATIC ADAPTATION</a:t>
            </a:r>
            <a:endParaRPr lang="fr-FR" sz="1350" b="0" u="none" strike="noStrike">
              <a:solidFill>
                <a:srgbClr val="000000"/>
              </a:solidFill>
              <a:effectLst/>
              <a:uFillTx/>
              <a:latin typeface="Arial"/>
            </a:endParaRPr>
          </a:p>
        </p:txBody>
      </p:sp>
      <p:sp>
        <p:nvSpPr>
          <p:cNvPr id="404" name="Text 5"/>
          <p:cNvSpPr/>
          <p:nvPr/>
        </p:nvSpPr>
        <p:spPr>
          <a:xfrm>
            <a:off x="1523880" y="1674000"/>
            <a:ext cx="14715360" cy="82116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3000"/>
              </a:lnSpc>
              <a:tabLst>
                <a:tab pos="0" algn="l"/>
              </a:tabLst>
            </a:pPr>
            <a:r>
              <a:rPr lang="en-US" sz="5100" b="0" u="none" spc="-102" strike="noStrike">
                <a:solidFill>
                  <a:srgbClr val="111613"/>
                </a:solidFill>
                <a:effectLst/>
                <a:uFillTx/>
                <a:latin typeface="Georgia"/>
                <a:ea typeface="Georgia"/>
              </a:rPr>
              <a:t>d</a:t>
            </a:r>
            <a:r>
              <a:rPr lang="en-US" sz="4250" b="0" u="none" spc="-102" strike="noStrike" baseline="-40000">
                <a:solidFill>
                  <a:srgbClr val="111613"/>
                </a:solidFill>
                <a:effectLst/>
                <a:uFillTx/>
                <a:latin typeface="Georgia"/>
                <a:ea typeface="Georgia"/>
              </a:rPr>
              <a:t>v </a:t>
            </a:r>
            <a:r>
              <a:rPr lang="en-US" sz="5100" b="0" u="none" spc="-102" strike="noStrike">
                <a:solidFill>
                  <a:srgbClr val="111613"/>
                </a:solidFill>
                <a:effectLst/>
                <a:uFillTx/>
                <a:latin typeface="Georgia"/>
                <a:ea typeface="Georgia"/>
              </a:rPr>
              <a:t>converge</a:t>
            </a:r>
            <a:r>
              <a:rPr lang="en-US" sz="5100" b="0" u="none" spc="-102" strike="noStrike">
                <a:solidFill>
                  <a:srgbClr val="111613"/>
                </a:solidFill>
                <a:effectLst/>
                <a:uFillTx/>
                <a:latin typeface="Georgia"/>
                <a:ea typeface="Georgia"/>
              </a:rPr>
              <a:t>s from </a:t>
            </a:r>
            <a:r>
              <a:rPr lang="en-US" sz="5100" b="0" u="none" spc="-102" strike="noStrike">
                <a:solidFill>
                  <a:srgbClr val="111613"/>
                </a:solidFill>
                <a:effectLst/>
                <a:uFillTx/>
                <a:latin typeface="Georgia"/>
                <a:ea typeface="Georgia"/>
              </a:rPr>
              <a:t>−0.65 to </a:t>
            </a:r>
            <a:r>
              <a:rPr lang="en-US" sz="5100" b="0" u="none" spc="-102" strike="noStrike">
                <a:solidFill>
                  <a:srgbClr val="111613"/>
                </a:solidFill>
                <a:effectLst/>
                <a:uFillTx/>
                <a:latin typeface="Georgia"/>
                <a:ea typeface="Georgia"/>
              </a:rPr>
              <a:t>near zero </a:t>
            </a:r>
            <a:r>
              <a:rPr lang="en-US" sz="5100" b="0" u="none" spc="-102" strike="noStrike">
                <a:solidFill>
                  <a:srgbClr val="111613"/>
                </a:solidFill>
                <a:effectLst/>
                <a:uFillTx/>
                <a:latin typeface="Georgia"/>
                <a:ea typeface="Georgia"/>
              </a:rPr>
              <a:t>in four </a:t>
            </a:r>
            <a:r>
              <a:rPr lang="en-US" sz="5100" b="0" u="none" spc="-102" strike="noStrike">
                <a:solidFill>
                  <a:srgbClr val="111613"/>
                </a:solidFill>
                <a:effectLst/>
                <a:uFillTx/>
                <a:latin typeface="Georgia"/>
                <a:ea typeface="Georgia"/>
              </a:rPr>
              <a:t>years.</a:t>
            </a:r>
            <a:endParaRPr lang="fr-FR" sz="5100" b="0" u="none" strike="noStrike">
              <a:solidFill>
                <a:srgbClr val="000000"/>
              </a:solidFill>
              <a:effectLst/>
              <a:uFillTx/>
              <a:latin typeface="Arial"/>
            </a:endParaRPr>
          </a:p>
        </p:txBody>
      </p:sp>
      <p:pic>
        <p:nvPicPr>
          <p:cNvPr id="405" name="Image 1" descr="preencoded.png"/>
          <p:cNvPicPr/>
          <p:nvPr/>
        </p:nvPicPr>
        <p:blipFill>
          <a:blip r:embed="rId2"/>
          <a:stretch/>
        </p:blipFill>
        <p:spPr>
          <a:xfrm>
            <a:off x="265320" y="3973320"/>
            <a:ext cx="10386000" cy="4275000"/>
          </a:xfrm>
          <a:prstGeom prst="rect">
            <a:avLst/>
          </a:prstGeom>
          <a:noFill/>
          <a:ln w="0">
            <a:noFill/>
          </a:ln>
        </p:spPr>
      </p:pic>
      <p:sp>
        <p:nvSpPr>
          <p:cNvPr id="406" name="Text 7"/>
          <p:cNvSpPr/>
          <p:nvPr/>
        </p:nvSpPr>
        <p:spPr>
          <a:xfrm>
            <a:off x="10861560" y="2994120"/>
            <a:ext cx="6181920" cy="235152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42000"/>
              </a:lnSpc>
              <a:tabLst>
                <a:tab pos="0" algn="l"/>
              </a:tabLst>
            </a:pPr>
            <a:r>
              <a:rPr lang="en-US" sz="2550" b="0" u="none" spc="-14" strike="noStrike">
                <a:solidFill>
                  <a:srgbClr val="111613"/>
                </a:solidFill>
                <a:effectLst/>
                <a:uFillTx/>
                <a:latin typeface="Arial"/>
                <a:ea typeface="Arial"/>
              </a:rPr>
              <a:t>From a deliberately far-from-equilibrium calibration, the annual </a:t>
            </a:r>
            <a:r>
              <a:rPr lang="en-US" sz="1650" b="0" u="none" spc="-14" strike="noStrike">
                <a:solidFill>
                  <a:srgbClr val="3A403B"/>
                </a:solidFill>
                <a:effectLst/>
                <a:uFillTx/>
                <a:latin typeface="Courier New"/>
                <a:ea typeface="Courier New"/>
              </a:rPr>
              <a:t>R</a:t>
            </a:r>
            <a:r>
              <a:rPr lang="en-US" sz="1368" b="0" u="none" spc="-14" strike="noStrike" baseline="-40000">
                <a:solidFill>
                  <a:srgbClr val="3A403B"/>
                </a:solidFill>
                <a:effectLst/>
                <a:uFillTx/>
                <a:latin typeface="Courier New"/>
                <a:ea typeface="Courier New"/>
              </a:rPr>
              <a:t>v </a:t>
            </a:r>
            <a:r>
              <a:rPr lang="en-US" sz="2550" b="0" u="none" spc="-14" strike="noStrike">
                <a:solidFill>
                  <a:srgbClr val="111613"/>
                </a:solidFill>
                <a:effectLst/>
                <a:uFillTx/>
                <a:latin typeface="Arial"/>
                <a:ea typeface="Arial"/>
              </a:rPr>
              <a:t>re-calibration via square-root B/D damping drives the system to monetary balance within </a:t>
            </a:r>
            <a:r>
              <a:rPr lang="en-US" sz="2550" b="1" u="none" spc="-14" strike="noStrike">
                <a:solidFill>
                  <a:srgbClr val="1F3B2D"/>
                </a:solidFill>
                <a:effectLst/>
                <a:uFillTx/>
                <a:latin typeface="Arial"/>
                <a:ea typeface="Arial"/>
              </a:rPr>
              <a:t>two to three years </a:t>
            </a:r>
            <a:r>
              <a:rPr lang="en-US" sz="2550" b="0" u="none" spc="-14" strike="noStrike">
                <a:solidFill>
                  <a:srgbClr val="111613"/>
                </a:solidFill>
                <a:effectLst/>
                <a:uFillTx/>
                <a:latin typeface="Arial"/>
                <a:ea typeface="Arial"/>
              </a:rPr>
              <a:t>.</a:t>
            </a:r>
            <a:endParaRPr lang="fr-FR" sz="2550" b="0" u="none" strike="noStrike">
              <a:solidFill>
                <a:srgbClr val="000000"/>
              </a:solidFill>
              <a:effectLst/>
              <a:uFillTx/>
              <a:latin typeface="Arial"/>
            </a:endParaRPr>
          </a:p>
        </p:txBody>
      </p:sp>
      <p:sp>
        <p:nvSpPr>
          <p:cNvPr id="407" name="Text 8"/>
          <p:cNvSpPr/>
          <p:nvPr/>
        </p:nvSpPr>
        <p:spPr>
          <a:xfrm>
            <a:off x="10815840" y="6863040"/>
            <a:ext cx="6181920" cy="145296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47000"/>
              </a:lnSpc>
              <a:tabLst>
                <a:tab pos="0" algn="l"/>
              </a:tabLst>
            </a:pPr>
            <a:r>
              <a:rPr lang="en-US" sz="1800" b="0" u="none" strike="noStrike">
                <a:solidFill>
                  <a:srgbClr val="6E736E"/>
                </a:solidFill>
                <a:effectLst/>
                <a:uFillTx/>
                <a:latin typeface="Arial"/>
                <a:ea typeface="Arial"/>
              </a:rPr>
              <a:t>Lines bunched together is normal: in a homogeneous steady state </a:t>
            </a:r>
            <a:r>
              <a:rPr lang="en-US" sz="1650" b="0" u="none" strike="noStrike">
                <a:solidFill>
                  <a:srgbClr val="3A403B"/>
                </a:solidFill>
                <a:effectLst/>
                <a:uFillTx/>
                <a:latin typeface="Courier New"/>
                <a:ea typeface="Courier New"/>
              </a:rPr>
              <a:t>d</a:t>
            </a:r>
            <a:r>
              <a:rPr lang="en-US" sz="1368" b="0" u="none" strike="noStrike" baseline="-40000">
                <a:solidFill>
                  <a:srgbClr val="3A403B"/>
                </a:solidFill>
                <a:effectLst/>
                <a:uFillTx/>
                <a:latin typeface="Courier New"/>
                <a:ea typeface="Courier New"/>
              </a:rPr>
              <a:t>v </a:t>
            </a:r>
            <a:r>
              <a:rPr lang="en-US" sz="1800" b="0" u="none" strike="noStrike">
                <a:solidFill>
                  <a:srgbClr val="6E736E"/>
                </a:solidFill>
                <a:effectLst/>
                <a:uFillTx/>
                <a:latin typeface="Arial"/>
                <a:ea typeface="Arial"/>
              </a:rPr>
              <a:t>collapses to a scalar function of the community-wide </a:t>
            </a:r>
            <a:r>
              <a:rPr lang="en-US" sz="1650" b="0" u="none" strike="noStrike">
                <a:solidFill>
                  <a:srgbClr val="3A403B"/>
                </a:solidFill>
                <a:effectLst/>
                <a:uFillTx/>
                <a:latin typeface="Courier New"/>
                <a:ea typeface="Courier New"/>
              </a:rPr>
              <a:t>B/D</a:t>
            </a:r>
            <a:r>
              <a:rPr lang="en-US" sz="1368" b="0" u="none" strike="noStrike" baseline="-40000">
                <a:solidFill>
                  <a:srgbClr val="3A403B"/>
                </a:solidFill>
                <a:effectLst/>
                <a:uFillTx/>
                <a:latin typeface="Courier New"/>
                <a:ea typeface="Courier New"/>
              </a:rPr>
              <a:t>destroyed </a:t>
            </a:r>
            <a:r>
              <a:rPr lang="en-US" sz="1800" b="0" u="none" strike="noStrike">
                <a:solidFill>
                  <a:srgbClr val="6E736E"/>
                </a:solidFill>
                <a:effectLst/>
                <a:uFillTx/>
                <a:latin typeface="Arial"/>
                <a:ea typeface="Arial"/>
              </a:rPr>
              <a:t>ratio. A line diverging from the bundle would signal per-vector pressure.</a:t>
            </a:r>
            <a:endParaRPr lang="fr-FR"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408" name="Image 0" descr="preencoded.png"/>
          <p:cNvPicPr/>
          <p:nvPr/>
        </p:nvPicPr>
        <p:blipFill>
          <a:blip r:embed="rId1"/>
          <a:stretch/>
        </p:blipFill>
        <p:spPr>
          <a:xfrm>
            <a:off x="1523880" y="533520"/>
            <a:ext cx="208800" cy="208800"/>
          </a:xfrm>
          <a:prstGeom prst="rect">
            <a:avLst/>
          </a:prstGeom>
          <a:noFill/>
          <a:ln w="0">
            <a:noFill/>
          </a:ln>
        </p:spPr>
      </p:pic>
      <p:sp>
        <p:nvSpPr>
          <p:cNvPr id="409" name="Text 0"/>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410" name="Text 1"/>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B785A36E-2B0A-447C-9DB8-9D4CF4050608}" type="slidenum">
              <a:rPr lang="en-US" sz="1200" b="0" u="none" spc="96" strike="noStrike">
                <a:solidFill>
                  <a:srgbClr val="6E736E"/>
                </a:solidFill>
                <a:effectLst/>
                <a:uFillTx/>
                <a:latin typeface="Courier New"/>
                <a:ea typeface="Courier New"/>
              </a:rPr>
              <a:t>18</a:t>
            </a:fld>
            <a:r>
              <a:rPr lang="en-US" sz="1200" b="0" u="none" spc="96" strike="noStrike">
                <a:solidFill>
                  <a:srgbClr val="6E736E"/>
                </a:solidFill>
                <a:effectLst/>
                <a:uFillTx/>
                <a:latin typeface="Courier New"/>
                <a:ea typeface="Courier New"/>
              </a:rPr>
              <a:t> / </a:t>
            </a:r>
            <a:fld id="{6FA61BA1-1166-4D96-8FD0-8AD6D1F112AF}"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
        <p:nvSpPr>
          <p:cNvPr id="411" name="Text 2"/>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Independent researcher</a:t>
            </a:r>
            <a:endParaRPr lang="fr-FR" sz="1200" b="0" u="none" strike="noStrike">
              <a:solidFill>
                <a:srgbClr val="000000"/>
              </a:solidFill>
              <a:effectLst/>
              <a:uFillTx/>
              <a:latin typeface="Arial"/>
            </a:endParaRPr>
          </a:p>
        </p:txBody>
      </p:sp>
      <p:sp>
        <p:nvSpPr>
          <p:cNvPr id="412" name="Text 4"/>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6.4 - Q3 </a:t>
            </a:r>
            <a:r>
              <a:rPr lang="en-US" sz="1350" b="1" u="none" spc="244" strike="noStrike">
                <a:solidFill>
                  <a:srgbClr val="6E736E"/>
                </a:solidFill>
                <a:effectLst/>
                <a:uFillTx/>
                <a:latin typeface="Arial"/>
                <a:ea typeface="Arial"/>
              </a:rPr>
              <a:t>BOUNDED DISTRIBUTION &amp; COST-RECOVERY</a:t>
            </a:r>
            <a:endParaRPr lang="fr-FR" sz="1350" b="0" u="none" strike="noStrike">
              <a:solidFill>
                <a:srgbClr val="000000"/>
              </a:solidFill>
              <a:effectLst/>
              <a:uFillTx/>
              <a:latin typeface="Arial"/>
            </a:endParaRPr>
          </a:p>
        </p:txBody>
      </p:sp>
      <p:sp>
        <p:nvSpPr>
          <p:cNvPr id="413" name="Text 5"/>
          <p:cNvSpPr/>
          <p:nvPr/>
        </p:nvSpPr>
        <p:spPr>
          <a:xfrm>
            <a:off x="1523880" y="1674000"/>
            <a:ext cx="14715360" cy="75060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4000"/>
              </a:lnSpc>
              <a:tabLst>
                <a:tab pos="0" algn="l"/>
              </a:tabLst>
            </a:pPr>
            <a:r>
              <a:rPr lang="en-US" sz="5400" b="0" u="none" spc="-108" strike="noStrike">
                <a:solidFill>
                  <a:srgbClr val="111613"/>
                </a:solidFill>
                <a:effectLst/>
                <a:uFillTx/>
                <a:latin typeface="Georgia"/>
                <a:ea typeface="Georgia"/>
              </a:rPr>
              <a:t>Bounded household wealth; enterprises at zero.</a:t>
            </a:r>
            <a:endParaRPr lang="fr-FR" sz="5400" b="0" u="none" strike="noStrike">
              <a:solidFill>
                <a:srgbClr val="000000"/>
              </a:solidFill>
              <a:effectLst/>
              <a:uFillTx/>
              <a:latin typeface="Arial"/>
            </a:endParaRPr>
          </a:p>
        </p:txBody>
      </p:sp>
      <p:sp>
        <p:nvSpPr>
          <p:cNvPr id="414" name="Shape 6"/>
          <p:cNvSpPr/>
          <p:nvPr/>
        </p:nvSpPr>
        <p:spPr>
          <a:xfrm>
            <a:off x="1523880" y="2692080"/>
            <a:ext cx="7428960" cy="5826600"/>
          </a:xfrm>
          <a:prstGeom prst="rect">
            <a:avLst/>
          </a:prstGeom>
          <a:solidFill>
            <a:srgbClr val="EBE4D6"/>
          </a:solidFill>
          <a:ln w="4921">
            <a:solidFill>
              <a:srgbClr val="D9CFB9"/>
            </a:solidFill>
            <a:round/>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pic>
        <p:nvPicPr>
          <p:cNvPr id="415" name="Image 1" descr="preencoded.png"/>
          <p:cNvPicPr/>
          <p:nvPr/>
        </p:nvPicPr>
        <p:blipFill>
          <a:blip r:embed="rId2"/>
          <a:stretch/>
        </p:blipFill>
        <p:spPr>
          <a:xfrm>
            <a:off x="1719360" y="2896920"/>
            <a:ext cx="7038000" cy="5416920"/>
          </a:xfrm>
          <a:prstGeom prst="rect">
            <a:avLst/>
          </a:prstGeom>
          <a:noFill/>
          <a:ln w="0">
            <a:noFill/>
          </a:ln>
        </p:spPr>
      </p:pic>
      <p:sp>
        <p:nvSpPr>
          <p:cNvPr id="416" name="Text 7"/>
          <p:cNvSpPr/>
          <p:nvPr/>
        </p:nvSpPr>
        <p:spPr>
          <a:xfrm>
            <a:off x="1412640" y="8652960"/>
            <a:ext cx="7651800" cy="718920"/>
          </a:xfrm>
          <a:prstGeom prst="rect">
            <a:avLst/>
          </a:prstGeom>
          <a:noFill/>
          <a:ln w="0">
            <a:noFill/>
          </a:ln>
        </p:spPr>
        <p:style>
          <a:lnRef idx="0"/>
          <a:fillRef idx="0"/>
          <a:effectRef idx="0"/>
          <a:fontRef idx="minor"/>
        </p:style>
        <p:txBody>
          <a:bodyPr lIns="25560" tIns="25560" rIns="25560" bIns="25560" anchor="t">
            <a:normAutofit fontScale="85000" lnSpcReduction="9999"/>
          </a:bodyPr>
          <a:p>
            <a:pPr algn="ctr" defTabSz="914400">
              <a:lnSpc>
                <a:spcPct val="147000"/>
              </a:lnSpc>
              <a:tabLst>
                <a:tab pos="0" algn="l"/>
              </a:tabLst>
            </a:pPr>
            <a:r>
              <a:rPr lang="en-US" sz="1800" b="1" u="none" strike="noStrike">
                <a:solidFill>
                  <a:srgbClr val="6E736E"/>
                </a:solidFill>
                <a:effectLst/>
                <a:uFillTx/>
                <a:latin typeface="Arial"/>
                <a:ea typeface="Arial"/>
              </a:rPr>
              <a:t>Distribution at </a:t>
            </a:r>
            <a:r>
              <a:rPr lang="en-US" sz="1800" b="1" u="none" strike="noStrike">
                <a:solidFill>
                  <a:srgbClr val="6E736E"/>
                </a:solidFill>
                <a:effectLst/>
                <a:uFillTx/>
                <a:latin typeface="Arial"/>
                <a:ea typeface="Arial"/>
              </a:rPr>
              <a:t>year 5 </a:t>
            </a:r>
            <a:r>
              <a:rPr lang="en-US" sz="1800" b="0" u="none" strike="noStrike">
                <a:solidFill>
                  <a:srgbClr val="6E736E"/>
                </a:solidFill>
                <a:effectLst/>
                <a:uFillTx/>
                <a:latin typeface="Arial"/>
                <a:ea typeface="Arial"/>
              </a:rPr>
              <a:t>— no fat </a:t>
            </a:r>
            <a:r>
              <a:rPr lang="en-US" sz="1800" b="0" u="none" strike="noStrike">
                <a:solidFill>
                  <a:srgbClr val="6E736E"/>
                </a:solidFill>
                <a:effectLst/>
                <a:uFillTx/>
                <a:latin typeface="Arial"/>
                <a:ea typeface="Arial"/>
              </a:rPr>
              <a:t>tail; 90/10 ratio </a:t>
            </a:r>
            <a:r>
              <a:rPr lang="en-US" sz="1800" b="0" u="none" strike="noStrike">
                <a:solidFill>
                  <a:srgbClr val="6E736E"/>
                </a:solidFill>
                <a:effectLst/>
                <a:uFillTx/>
                <a:latin typeface="Arial"/>
                <a:ea typeface="Arial"/>
              </a:rPr>
              <a:t>below the §8 </a:t>
            </a:r>
            <a:r>
              <a:rPr lang="en-US" sz="1800" b="0" u="none" strike="noStrike">
                <a:solidFill>
                  <a:srgbClr val="6E736E"/>
                </a:solidFill>
                <a:effectLst/>
                <a:uFillTx/>
                <a:latin typeface="Arial"/>
                <a:ea typeface="Arial"/>
              </a:rPr>
              <a:t>falsification </a:t>
            </a:r>
            <a:r>
              <a:rPr lang="en-US" sz="1800" b="0" u="none" strike="noStrike">
                <a:solidFill>
                  <a:srgbClr val="6E736E"/>
                </a:solidFill>
                <a:effectLst/>
                <a:uFillTx/>
                <a:latin typeface="Arial"/>
                <a:ea typeface="Arial"/>
              </a:rPr>
              <a:t>threshold.</a:t>
            </a:r>
            <a:endParaRPr lang="fr-FR" sz="1800" b="0" u="none" strike="noStrike">
              <a:solidFill>
                <a:srgbClr val="000000"/>
              </a:solidFill>
              <a:effectLst/>
              <a:uFillTx/>
              <a:latin typeface="Arial"/>
            </a:endParaRPr>
          </a:p>
        </p:txBody>
      </p:sp>
      <p:sp>
        <p:nvSpPr>
          <p:cNvPr id="417" name="Shape 8"/>
          <p:cNvSpPr/>
          <p:nvPr/>
        </p:nvSpPr>
        <p:spPr>
          <a:xfrm>
            <a:off x="9334440" y="2692080"/>
            <a:ext cx="7428960" cy="5826600"/>
          </a:xfrm>
          <a:prstGeom prst="rect">
            <a:avLst/>
          </a:prstGeom>
          <a:solidFill>
            <a:srgbClr val="EBE4D6"/>
          </a:solidFill>
          <a:ln w="4921">
            <a:solidFill>
              <a:srgbClr val="D9CFB9"/>
            </a:solidFill>
            <a:round/>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pic>
        <p:nvPicPr>
          <p:cNvPr id="418" name="Image 2" descr="preencoded.png"/>
          <p:cNvPicPr/>
          <p:nvPr/>
        </p:nvPicPr>
        <p:blipFill>
          <a:blip r:embed="rId3"/>
          <a:stretch/>
        </p:blipFill>
        <p:spPr>
          <a:xfrm>
            <a:off x="9642960" y="2887560"/>
            <a:ext cx="6811560" cy="5436000"/>
          </a:xfrm>
          <a:prstGeom prst="rect">
            <a:avLst/>
          </a:prstGeom>
          <a:noFill/>
          <a:ln w="0">
            <a:noFill/>
          </a:ln>
        </p:spPr>
      </p:pic>
      <p:sp>
        <p:nvSpPr>
          <p:cNvPr id="419" name="Text 9"/>
          <p:cNvSpPr/>
          <p:nvPr/>
        </p:nvSpPr>
        <p:spPr>
          <a:xfrm>
            <a:off x="9223200" y="8652960"/>
            <a:ext cx="7651800" cy="718920"/>
          </a:xfrm>
          <a:prstGeom prst="rect">
            <a:avLst/>
          </a:prstGeom>
          <a:noFill/>
          <a:ln w="0">
            <a:noFill/>
          </a:ln>
        </p:spPr>
        <p:style>
          <a:lnRef idx="0"/>
          <a:fillRef idx="0"/>
          <a:effectRef idx="0"/>
          <a:fontRef idx="minor"/>
        </p:style>
        <p:txBody>
          <a:bodyPr lIns="25560" tIns="25560" rIns="25560" bIns="25560" anchor="t">
            <a:normAutofit fontScale="85000" lnSpcReduction="9999"/>
          </a:bodyPr>
          <a:p>
            <a:pPr algn="ctr" defTabSz="914400">
              <a:lnSpc>
                <a:spcPct val="147000"/>
              </a:lnSpc>
              <a:tabLst>
                <a:tab pos="0" algn="l"/>
              </a:tabLst>
            </a:pPr>
            <a:r>
              <a:rPr lang="en-US" sz="1800" b="1" u="none" strike="noStrike">
                <a:solidFill>
                  <a:srgbClr val="6E736E"/>
                </a:solidFill>
                <a:effectLst/>
                <a:uFillTx/>
                <a:latin typeface="Arial"/>
                <a:ea typeface="Arial"/>
              </a:rPr>
              <a:t>Mean trajectory </a:t>
            </a:r>
            <a:r>
              <a:rPr lang="en-US" sz="1800" b="0" u="none" strike="noStrike">
                <a:solidFill>
                  <a:srgbClr val="6E736E"/>
                </a:solidFill>
                <a:effectLst/>
                <a:uFillTx/>
                <a:latin typeface="Arial"/>
                <a:ea typeface="Arial"/>
              </a:rPr>
              <a:t>— enterprises hold near zero across all 60 months. Cost-recovery invariant holds dynamically.</a:t>
            </a:r>
            <a:endParaRPr lang="fr-FR"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EFE6"/>
        </a:solidFill>
      </p:bgPr>
    </p:bg>
    <p:spTree>
      <p:nvGrpSpPr>
        <p:cNvPr id="1" name=""/>
        <p:cNvGrpSpPr/>
        <p:nvPr/>
      </p:nvGrpSpPr>
      <p:grpSpPr>
        <a:xfrm>
          <a:off x="0" y="0"/>
          <a:ext cx="0" cy="0"/>
          <a:chOff x="0" y="0"/>
          <a:chExt cx="0" cy="0"/>
        </a:xfrm>
      </p:grpSpPr>
      <p:pic>
        <p:nvPicPr>
          <p:cNvPr id="420" name="Image 0" descr="preencoded.png"/>
          <p:cNvPicPr/>
          <p:nvPr/>
        </p:nvPicPr>
        <p:blipFill>
          <a:blip r:embed="rId1"/>
          <a:stretch/>
        </p:blipFill>
        <p:spPr>
          <a:xfrm>
            <a:off x="1523880" y="533520"/>
            <a:ext cx="208800" cy="208800"/>
          </a:xfrm>
          <a:prstGeom prst="rect">
            <a:avLst/>
          </a:prstGeom>
          <a:noFill/>
          <a:ln w="0">
            <a:noFill/>
          </a:ln>
        </p:spPr>
      </p:pic>
      <p:sp>
        <p:nvSpPr>
          <p:cNvPr id="421" name="Text 0"/>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6E736E"/>
                </a:solidFill>
                <a:effectLst/>
                <a:uFillTx/>
                <a:latin typeface="Arial"/>
                <a:ea typeface="Arial"/>
              </a:rPr>
              <a:t>VECTOR · RAMICS 2026</a:t>
            </a:r>
            <a:endParaRPr lang="fr-FR" sz="1200" b="0" u="none" strike="noStrike">
              <a:solidFill>
                <a:srgbClr val="000000"/>
              </a:solidFill>
              <a:effectLst/>
              <a:uFillTx/>
              <a:latin typeface="Arial"/>
            </a:endParaRPr>
          </a:p>
        </p:txBody>
      </p:sp>
      <p:sp>
        <p:nvSpPr>
          <p:cNvPr id="422" name="Text 1"/>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C344DF65-D91E-4043-A364-0873557ED4F6}" type="slidenum">
              <a:rPr lang="en-US" sz="1200" b="0" u="none" spc="96" strike="noStrike">
                <a:solidFill>
                  <a:srgbClr val="6E736E"/>
                </a:solidFill>
                <a:effectLst/>
                <a:uFillTx/>
                <a:latin typeface="Courier New"/>
                <a:ea typeface="Courier New"/>
              </a:rPr>
              <a:t>19</a:t>
            </a:fld>
            <a:r>
              <a:rPr lang="en-US" sz="1200" b="0" u="none" spc="96" strike="noStrike">
                <a:solidFill>
                  <a:srgbClr val="6E736E"/>
                </a:solidFill>
                <a:effectLst/>
                <a:uFillTx/>
                <a:latin typeface="Courier New"/>
                <a:ea typeface="Courier New"/>
              </a:rPr>
              <a:t> / </a:t>
            </a:r>
            <a:fld id="{768CADFF-97DD-4A68-AE4A-2ACEBF79F854}" type="slidecount">
              <a:rPr lang="en-US" sz="1200" b="0" u="none" spc="96" strike="noStrike">
                <a:solidFill>
                  <a:srgbClr val="7E817A"/>
                </a:solidFill>
                <a:effectLst/>
                <a:uFillTx/>
                <a:latin typeface="Courier New"/>
                <a:ea typeface="Courier New"/>
              </a:rPr>
              <a:t>21</a:t>
            </a:fld>
            <a:endParaRPr lang="fr-FR" sz="1200" b="0" u="none" strike="noStrike">
              <a:solidFill>
                <a:srgbClr val="000000"/>
              </a:solidFill>
              <a:effectLst/>
              <a:uFillTx/>
              <a:latin typeface="Arial"/>
            </a:endParaRPr>
          </a:p>
        </p:txBody>
      </p:sp>
      <p:sp>
        <p:nvSpPr>
          <p:cNvPr id="423" name="Text 2"/>
          <p:cNvSpPr/>
          <p:nvPr/>
        </p:nvSpPr>
        <p:spPr>
          <a:xfrm>
            <a:off x="1523880" y="9571680"/>
            <a:ext cx="283248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6E736E"/>
                </a:solidFill>
                <a:effectLst/>
                <a:uFillTx/>
                <a:latin typeface="Arial"/>
                <a:ea typeface="Arial"/>
              </a:rPr>
              <a:t>Fabien Fert · </a:t>
            </a:r>
            <a:r>
              <a:rPr lang="en-US" sz="1200" b="0" u="none" spc="48" strike="noStrike">
                <a:solidFill>
                  <a:srgbClr val="6E736E"/>
                </a:solidFill>
                <a:effectLst/>
                <a:uFillTx/>
                <a:latin typeface="Arial"/>
                <a:ea typeface="Arial"/>
              </a:rPr>
              <a:t>Independent researcher</a:t>
            </a:r>
            <a:endParaRPr lang="fr-FR" sz="1200" b="0" u="none" strike="noStrike">
              <a:solidFill>
                <a:srgbClr val="000000"/>
              </a:solidFill>
              <a:effectLst/>
              <a:uFillTx/>
              <a:latin typeface="Arial"/>
            </a:endParaRPr>
          </a:p>
        </p:txBody>
      </p:sp>
      <p:sp>
        <p:nvSpPr>
          <p:cNvPr id="424" name="Text 4"/>
          <p:cNvSpPr/>
          <p:nvPr/>
        </p:nvSpPr>
        <p:spPr>
          <a:xfrm>
            <a:off x="152388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1F3B2D"/>
                </a:solidFill>
                <a:effectLst/>
                <a:uFillTx/>
                <a:latin typeface="Courier New"/>
                <a:ea typeface="Courier New"/>
              </a:rPr>
              <a:t>7 - </a:t>
            </a:r>
            <a:r>
              <a:rPr lang="en-US" sz="1350" b="1" u="none" spc="244" strike="noStrike">
                <a:solidFill>
                  <a:srgbClr val="6E736E"/>
                </a:solidFill>
                <a:effectLst/>
                <a:uFillTx/>
                <a:latin typeface="Arial"/>
                <a:ea typeface="Arial"/>
              </a:rPr>
              <a:t>POSITION IN THE DESIGN SPACE</a:t>
            </a:r>
            <a:endParaRPr lang="fr-FR" sz="1350" b="0" u="none" strike="noStrike">
              <a:solidFill>
                <a:srgbClr val="000000"/>
              </a:solidFill>
              <a:effectLst/>
              <a:uFillTx/>
              <a:latin typeface="Arial"/>
            </a:endParaRPr>
          </a:p>
        </p:txBody>
      </p:sp>
      <p:sp>
        <p:nvSpPr>
          <p:cNvPr id="425" name="Text 5"/>
          <p:cNvSpPr/>
          <p:nvPr/>
        </p:nvSpPr>
        <p:spPr>
          <a:xfrm>
            <a:off x="1487880" y="1860120"/>
            <a:ext cx="14715360" cy="718200"/>
          </a:xfrm>
          <a:prstGeom prst="rect">
            <a:avLst/>
          </a:prstGeom>
          <a:noFill/>
          <a:ln w="0">
            <a:noFill/>
          </a:ln>
        </p:spPr>
        <p:style>
          <a:lnRef idx="0"/>
          <a:fillRef idx="0"/>
          <a:effectRef idx="0"/>
          <a:fontRef idx="minor"/>
        </p:style>
        <p:txBody>
          <a:bodyPr lIns="25560" tIns="25560" rIns="25560" bIns="25560" anchor="t">
            <a:normAutofit/>
          </a:bodyPr>
          <a:p>
            <a:pPr defTabSz="914400">
              <a:lnSpc>
                <a:spcPct val="103000"/>
              </a:lnSpc>
              <a:tabLst>
                <a:tab pos="0" algn="l"/>
              </a:tabLst>
            </a:pPr>
            <a:r>
              <a:rPr lang="en-US" sz="3600" b="0" u="none" spc="-113" strike="noStrike">
                <a:solidFill>
                  <a:srgbClr val="111613"/>
                </a:solidFill>
                <a:effectLst/>
                <a:uFillTx/>
                <a:latin typeface="Georgia"/>
                <a:ea typeface="Georgia"/>
              </a:rPr>
              <a:t>No analysed reference system includes all the functionalities discribed.</a:t>
            </a:r>
            <a:endParaRPr lang="fr-FR" sz="3600" b="0" u="none" strike="noStrike">
              <a:solidFill>
                <a:srgbClr val="000000"/>
              </a:solidFill>
              <a:effectLst/>
              <a:uFillTx/>
              <a:latin typeface="Arial"/>
            </a:endParaRPr>
          </a:p>
        </p:txBody>
      </p:sp>
      <p:sp>
        <p:nvSpPr>
          <p:cNvPr id="426" name="Shape 6"/>
          <p:cNvSpPr/>
          <p:nvPr/>
        </p:nvSpPr>
        <p:spPr>
          <a:xfrm>
            <a:off x="1523880" y="3655440"/>
            <a:ext cx="3961800" cy="8640"/>
          </a:xfrm>
          <a:prstGeom prst="rect">
            <a:avLst/>
          </a:prstGeom>
          <a:solidFill>
            <a:srgbClr val="111613"/>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427" name="Shape 7"/>
          <p:cNvSpPr/>
          <p:nvPr/>
        </p:nvSpPr>
        <p:spPr>
          <a:xfrm>
            <a:off x="5486400" y="3655440"/>
            <a:ext cx="1810800" cy="8640"/>
          </a:xfrm>
          <a:prstGeom prst="rect">
            <a:avLst/>
          </a:prstGeom>
          <a:solidFill>
            <a:srgbClr val="111613"/>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428" name="Text 8"/>
          <p:cNvSpPr/>
          <p:nvPr/>
        </p:nvSpPr>
        <p:spPr>
          <a:xfrm>
            <a:off x="5657760" y="3160440"/>
            <a:ext cx="1544040" cy="3992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200" b="1" u="none" spc="145" strike="noStrike">
                <a:solidFill>
                  <a:srgbClr val="6E736E"/>
                </a:solidFill>
                <a:effectLst/>
                <a:uFillTx/>
                <a:latin typeface="Arial"/>
                <a:ea typeface="Arial"/>
              </a:rPr>
              <a:t>WIR / SARDEX</a:t>
            </a:r>
            <a:endParaRPr lang="fr-FR" sz="1200" b="0" u="none" strike="noStrike">
              <a:solidFill>
                <a:srgbClr val="000000"/>
              </a:solidFill>
              <a:effectLst/>
              <a:uFillTx/>
              <a:latin typeface="Arial"/>
            </a:endParaRPr>
          </a:p>
        </p:txBody>
      </p:sp>
      <p:sp>
        <p:nvSpPr>
          <p:cNvPr id="429" name="Shape 9"/>
          <p:cNvSpPr/>
          <p:nvPr/>
        </p:nvSpPr>
        <p:spPr>
          <a:xfrm>
            <a:off x="7297920" y="3655440"/>
            <a:ext cx="2222280" cy="8640"/>
          </a:xfrm>
          <a:prstGeom prst="rect">
            <a:avLst/>
          </a:prstGeom>
          <a:solidFill>
            <a:srgbClr val="111613"/>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430" name="Text 10"/>
          <p:cNvSpPr/>
          <p:nvPr/>
        </p:nvSpPr>
        <p:spPr>
          <a:xfrm>
            <a:off x="7469280" y="3160440"/>
            <a:ext cx="1955520" cy="39924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1" u="none" spc="145" strike="noStrike">
                <a:solidFill>
                  <a:srgbClr val="6E736E"/>
                </a:solidFill>
                <a:effectLst/>
                <a:uFillTx/>
                <a:latin typeface="Arial"/>
                <a:ea typeface="Arial"/>
              </a:rPr>
              <a:t>CHIEMGAUER / EUSKO</a:t>
            </a:r>
            <a:endParaRPr lang="fr-FR" sz="1200" b="0" u="none" strike="noStrike">
              <a:solidFill>
                <a:srgbClr val="000000"/>
              </a:solidFill>
              <a:effectLst/>
              <a:uFillTx/>
              <a:latin typeface="Arial"/>
            </a:endParaRPr>
          </a:p>
        </p:txBody>
      </p:sp>
      <p:sp>
        <p:nvSpPr>
          <p:cNvPr id="431" name="Shape 11"/>
          <p:cNvSpPr/>
          <p:nvPr/>
        </p:nvSpPr>
        <p:spPr>
          <a:xfrm>
            <a:off x="9520920" y="3655440"/>
            <a:ext cx="1863720" cy="8640"/>
          </a:xfrm>
          <a:prstGeom prst="rect">
            <a:avLst/>
          </a:prstGeom>
          <a:solidFill>
            <a:srgbClr val="111613"/>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432" name="Text 12"/>
          <p:cNvSpPr/>
          <p:nvPr/>
        </p:nvSpPr>
        <p:spPr>
          <a:xfrm>
            <a:off x="9692280" y="3160440"/>
            <a:ext cx="1596960" cy="3992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200" b="1" u="none" spc="145" strike="noStrike">
                <a:solidFill>
                  <a:srgbClr val="6E736E"/>
                </a:solidFill>
                <a:effectLst/>
                <a:uFillTx/>
                <a:latin typeface="Arial"/>
                <a:ea typeface="Arial"/>
              </a:rPr>
              <a:t>TIME BANKS</a:t>
            </a:r>
            <a:endParaRPr lang="fr-FR" sz="1200" b="0" u="none" strike="noStrike">
              <a:solidFill>
                <a:srgbClr val="000000"/>
              </a:solidFill>
              <a:effectLst/>
              <a:uFillTx/>
              <a:latin typeface="Arial"/>
            </a:endParaRPr>
          </a:p>
        </p:txBody>
      </p:sp>
      <p:sp>
        <p:nvSpPr>
          <p:cNvPr id="433" name="Shape 13"/>
          <p:cNvSpPr/>
          <p:nvPr/>
        </p:nvSpPr>
        <p:spPr>
          <a:xfrm>
            <a:off x="11385360" y="3655440"/>
            <a:ext cx="2328480" cy="8640"/>
          </a:xfrm>
          <a:prstGeom prst="rect">
            <a:avLst/>
          </a:prstGeom>
          <a:solidFill>
            <a:srgbClr val="111613"/>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434" name="Text 14"/>
          <p:cNvSpPr/>
          <p:nvPr/>
        </p:nvSpPr>
        <p:spPr>
          <a:xfrm>
            <a:off x="11556720" y="3160440"/>
            <a:ext cx="2061720" cy="3992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200" b="1" u="none" spc="145" strike="noStrike">
                <a:solidFill>
                  <a:srgbClr val="6E736E"/>
                </a:solidFill>
                <a:effectLst/>
                <a:uFillTx/>
                <a:latin typeface="Arial"/>
                <a:ea typeface="Arial"/>
              </a:rPr>
              <a:t>HELBING (QUALIFIED)</a:t>
            </a:r>
            <a:endParaRPr lang="fr-FR" sz="1200" b="0" u="none" strike="noStrike">
              <a:solidFill>
                <a:srgbClr val="000000"/>
              </a:solidFill>
              <a:effectLst/>
              <a:uFillTx/>
              <a:latin typeface="Arial"/>
            </a:endParaRPr>
          </a:p>
        </p:txBody>
      </p:sp>
      <p:sp>
        <p:nvSpPr>
          <p:cNvPr id="435" name="Shape 15"/>
          <p:cNvSpPr/>
          <p:nvPr/>
        </p:nvSpPr>
        <p:spPr>
          <a:xfrm>
            <a:off x="13714560" y="2989080"/>
            <a:ext cx="3048840" cy="670680"/>
          </a:xfrm>
          <a:prstGeom prst="rect">
            <a:avLst/>
          </a:prstGeom>
          <a:solidFill>
            <a:srgbClr val="C9D8CE"/>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436" name="Shape 16"/>
          <p:cNvSpPr/>
          <p:nvPr/>
        </p:nvSpPr>
        <p:spPr>
          <a:xfrm>
            <a:off x="13714560" y="3655440"/>
            <a:ext cx="3048840" cy="8640"/>
          </a:xfrm>
          <a:prstGeom prst="rect">
            <a:avLst/>
          </a:prstGeom>
          <a:solidFill>
            <a:srgbClr val="1F3B2D"/>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437" name="Text 17"/>
          <p:cNvSpPr/>
          <p:nvPr/>
        </p:nvSpPr>
        <p:spPr>
          <a:xfrm>
            <a:off x="13885920" y="3160440"/>
            <a:ext cx="2797560" cy="3992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200" b="1" u="none" spc="145" strike="noStrike">
                <a:solidFill>
                  <a:srgbClr val="1F3B2D"/>
                </a:solidFill>
                <a:effectLst/>
                <a:uFillTx/>
                <a:latin typeface="Arial"/>
                <a:ea typeface="Arial"/>
              </a:rPr>
              <a:t>VECTOR</a:t>
            </a:r>
            <a:endParaRPr lang="fr-FR" sz="1200" b="0" u="none" strike="noStrike">
              <a:solidFill>
                <a:srgbClr val="000000"/>
              </a:solidFill>
              <a:effectLst/>
              <a:uFillTx/>
              <a:latin typeface="Arial"/>
            </a:endParaRPr>
          </a:p>
        </p:txBody>
      </p:sp>
      <p:sp>
        <p:nvSpPr>
          <p:cNvPr id="438" name="Shape 18"/>
          <p:cNvSpPr/>
          <p:nvPr/>
        </p:nvSpPr>
        <p:spPr>
          <a:xfrm>
            <a:off x="1523880" y="4564440"/>
            <a:ext cx="39618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39" name="Text 19"/>
          <p:cNvSpPr/>
          <p:nvPr/>
        </p:nvSpPr>
        <p:spPr>
          <a:xfrm>
            <a:off x="1695600" y="3831840"/>
            <a:ext cx="3737520" cy="5983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111613"/>
                </a:solidFill>
                <a:effectLst/>
                <a:uFillTx/>
                <a:latin typeface="Arial"/>
                <a:ea typeface="Arial"/>
              </a:rPr>
              <a:t>Unit dimension</a:t>
            </a:r>
            <a:endParaRPr lang="fr-FR" sz="1800" b="0" u="none" strike="noStrike">
              <a:solidFill>
                <a:srgbClr val="000000"/>
              </a:solidFill>
              <a:effectLst/>
              <a:uFillTx/>
              <a:latin typeface="Arial"/>
            </a:endParaRPr>
          </a:p>
        </p:txBody>
      </p:sp>
      <p:sp>
        <p:nvSpPr>
          <p:cNvPr id="440" name="Shape 20"/>
          <p:cNvSpPr/>
          <p:nvPr/>
        </p:nvSpPr>
        <p:spPr>
          <a:xfrm>
            <a:off x="5486400" y="4564440"/>
            <a:ext cx="18108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41" name="Text 21"/>
          <p:cNvSpPr/>
          <p:nvPr/>
        </p:nvSpPr>
        <p:spPr>
          <a:xfrm>
            <a:off x="5657760" y="3831840"/>
            <a:ext cx="1544040" cy="59832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800" b="0" u="none" strike="noStrike">
                <a:solidFill>
                  <a:srgbClr val="6E736E"/>
                </a:solidFill>
                <a:effectLst/>
                <a:uFillTx/>
                <a:latin typeface="Courier New"/>
                <a:ea typeface="Courier New"/>
              </a:rPr>
              <a:t>1 : fiat-pegged</a:t>
            </a:r>
            <a:endParaRPr lang="fr-FR" sz="1800" b="0" u="none" strike="noStrike">
              <a:solidFill>
                <a:srgbClr val="000000"/>
              </a:solidFill>
              <a:effectLst/>
              <a:uFillTx/>
              <a:latin typeface="Arial"/>
            </a:endParaRPr>
          </a:p>
        </p:txBody>
      </p:sp>
      <p:sp>
        <p:nvSpPr>
          <p:cNvPr id="442" name="Shape 22"/>
          <p:cNvSpPr/>
          <p:nvPr/>
        </p:nvSpPr>
        <p:spPr>
          <a:xfrm>
            <a:off x="7297920" y="4564440"/>
            <a:ext cx="222228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43" name="Text 23"/>
          <p:cNvSpPr/>
          <p:nvPr/>
        </p:nvSpPr>
        <p:spPr>
          <a:xfrm>
            <a:off x="7469280" y="3831840"/>
            <a:ext cx="1955520" cy="59832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800" b="0" u="none" strike="noStrike">
                <a:solidFill>
                  <a:srgbClr val="6E736E"/>
                </a:solidFill>
                <a:effectLst/>
                <a:uFillTx/>
                <a:latin typeface="Courier New"/>
                <a:ea typeface="Courier New"/>
              </a:rPr>
              <a:t>1 : fiat-pegged</a:t>
            </a:r>
            <a:endParaRPr lang="fr-FR" sz="1800" b="0" u="none" strike="noStrike">
              <a:solidFill>
                <a:srgbClr val="000000"/>
              </a:solidFill>
              <a:effectLst/>
              <a:uFillTx/>
              <a:latin typeface="Arial"/>
            </a:endParaRPr>
          </a:p>
        </p:txBody>
      </p:sp>
      <p:sp>
        <p:nvSpPr>
          <p:cNvPr id="444" name="Shape 24"/>
          <p:cNvSpPr/>
          <p:nvPr/>
        </p:nvSpPr>
        <p:spPr>
          <a:xfrm>
            <a:off x="9520920" y="4564440"/>
            <a:ext cx="186372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45" name="Text 25"/>
          <p:cNvSpPr/>
          <p:nvPr/>
        </p:nvSpPr>
        <p:spPr>
          <a:xfrm>
            <a:off x="9692280" y="3831840"/>
            <a:ext cx="1596960" cy="59832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800" b="1" i="1" u="none" strike="noStrike">
                <a:solidFill>
                  <a:srgbClr val="B8864A"/>
                </a:solidFill>
                <a:effectLst/>
                <a:uFillTx/>
                <a:latin typeface="Courier New"/>
                <a:ea typeface="Courier New"/>
              </a:rPr>
              <a:t>1 : labour </a:t>
            </a:r>
            <a:r>
              <a:rPr lang="en-US" sz="1800" b="1" i="1" u="none" strike="noStrike">
                <a:solidFill>
                  <a:srgbClr val="B8864A"/>
                </a:solidFill>
                <a:effectLst/>
                <a:uFillTx/>
                <a:latin typeface="Courier New"/>
                <a:ea typeface="Courier New"/>
              </a:rPr>
              <a:t>hours</a:t>
            </a:r>
            <a:endParaRPr lang="fr-FR" sz="1800" b="0" u="none" strike="noStrike">
              <a:solidFill>
                <a:srgbClr val="000000"/>
              </a:solidFill>
              <a:effectLst/>
              <a:uFillTx/>
              <a:latin typeface="Arial"/>
            </a:endParaRPr>
          </a:p>
        </p:txBody>
      </p:sp>
      <p:sp>
        <p:nvSpPr>
          <p:cNvPr id="446" name="Shape 26"/>
          <p:cNvSpPr/>
          <p:nvPr/>
        </p:nvSpPr>
        <p:spPr>
          <a:xfrm>
            <a:off x="11385360" y="4564440"/>
            <a:ext cx="232848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47" name="Text 27"/>
          <p:cNvSpPr/>
          <p:nvPr/>
        </p:nvSpPr>
        <p:spPr>
          <a:xfrm>
            <a:off x="11556720" y="3831840"/>
            <a:ext cx="2061720" cy="59832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800" b="1" i="1" u="none" strike="noStrike">
                <a:solidFill>
                  <a:srgbClr val="B8864A"/>
                </a:solidFill>
                <a:effectLst/>
                <a:uFillTx/>
                <a:latin typeface="Courier New"/>
                <a:ea typeface="Courier New"/>
              </a:rPr>
              <a:t>qualitative tags</a:t>
            </a:r>
            <a:endParaRPr lang="fr-FR" sz="1800" b="0" u="none" strike="noStrike">
              <a:solidFill>
                <a:srgbClr val="000000"/>
              </a:solidFill>
              <a:effectLst/>
              <a:uFillTx/>
              <a:latin typeface="Arial"/>
            </a:endParaRPr>
          </a:p>
        </p:txBody>
      </p:sp>
      <p:sp>
        <p:nvSpPr>
          <p:cNvPr id="448" name="Shape 28"/>
          <p:cNvSpPr/>
          <p:nvPr/>
        </p:nvSpPr>
        <p:spPr>
          <a:xfrm>
            <a:off x="13714560" y="3660480"/>
            <a:ext cx="3048840" cy="908280"/>
          </a:xfrm>
          <a:prstGeom prst="rect">
            <a:avLst/>
          </a:prstGeom>
          <a:solidFill>
            <a:srgbClr val="C9D8CE"/>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449" name="Shape 29"/>
          <p:cNvSpPr/>
          <p:nvPr/>
        </p:nvSpPr>
        <p:spPr>
          <a:xfrm>
            <a:off x="13714560" y="4564440"/>
            <a:ext cx="3048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50" name="Text 30"/>
          <p:cNvSpPr/>
          <p:nvPr/>
        </p:nvSpPr>
        <p:spPr>
          <a:xfrm>
            <a:off x="13885920" y="3831840"/>
            <a:ext cx="2797560" cy="5983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u="none" strike="noStrike">
                <a:solidFill>
                  <a:srgbClr val="1F3B2D"/>
                </a:solidFill>
                <a:effectLst/>
                <a:uFillTx/>
                <a:latin typeface="Courier New"/>
                <a:ea typeface="Courier New"/>
              </a:rPr>
              <a:t>10 — physical</a:t>
            </a:r>
            <a:endParaRPr lang="fr-FR" sz="1800" b="0" u="none" strike="noStrike">
              <a:solidFill>
                <a:srgbClr val="000000"/>
              </a:solidFill>
              <a:effectLst/>
              <a:uFillTx/>
              <a:latin typeface="Arial"/>
            </a:endParaRPr>
          </a:p>
        </p:txBody>
      </p:sp>
      <p:sp>
        <p:nvSpPr>
          <p:cNvPr id="451" name="Shape 31"/>
          <p:cNvSpPr/>
          <p:nvPr/>
        </p:nvSpPr>
        <p:spPr>
          <a:xfrm>
            <a:off x="1523880" y="5512680"/>
            <a:ext cx="39618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52" name="Text 32"/>
          <p:cNvSpPr/>
          <p:nvPr/>
        </p:nvSpPr>
        <p:spPr>
          <a:xfrm>
            <a:off x="1695600" y="4740840"/>
            <a:ext cx="3737520" cy="6379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111613"/>
                </a:solidFill>
                <a:effectLst/>
                <a:uFillTx/>
                <a:latin typeface="Arial"/>
                <a:ea typeface="Arial"/>
              </a:rPr>
              <a:t>Ecological care</a:t>
            </a:r>
            <a:endParaRPr lang="fr-FR" sz="1800" b="0" u="none" strike="noStrike">
              <a:solidFill>
                <a:srgbClr val="000000"/>
              </a:solidFill>
              <a:effectLst/>
              <a:uFillTx/>
              <a:latin typeface="Arial"/>
            </a:endParaRPr>
          </a:p>
        </p:txBody>
      </p:sp>
      <p:sp>
        <p:nvSpPr>
          <p:cNvPr id="453" name="Shape 33"/>
          <p:cNvSpPr/>
          <p:nvPr/>
        </p:nvSpPr>
        <p:spPr>
          <a:xfrm>
            <a:off x="5486400" y="5512680"/>
            <a:ext cx="18108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54" name="Text 34"/>
          <p:cNvSpPr/>
          <p:nvPr/>
        </p:nvSpPr>
        <p:spPr>
          <a:xfrm>
            <a:off x="5657760" y="4740840"/>
            <a:ext cx="1544040" cy="6379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6E736E"/>
                </a:solidFill>
                <a:effectLst/>
                <a:uFillTx/>
                <a:latin typeface="Courier New"/>
                <a:ea typeface="Courier New"/>
              </a:rPr>
              <a:t>none</a:t>
            </a:r>
            <a:endParaRPr lang="fr-FR" sz="1800" b="0" u="none" strike="noStrike">
              <a:solidFill>
                <a:srgbClr val="000000"/>
              </a:solidFill>
              <a:effectLst/>
              <a:uFillTx/>
              <a:latin typeface="Arial"/>
            </a:endParaRPr>
          </a:p>
        </p:txBody>
      </p:sp>
      <p:sp>
        <p:nvSpPr>
          <p:cNvPr id="455" name="Shape 35"/>
          <p:cNvSpPr/>
          <p:nvPr/>
        </p:nvSpPr>
        <p:spPr>
          <a:xfrm>
            <a:off x="7297920" y="5512680"/>
            <a:ext cx="222228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56" name="Text 36"/>
          <p:cNvSpPr/>
          <p:nvPr/>
        </p:nvSpPr>
        <p:spPr>
          <a:xfrm>
            <a:off x="7469280" y="4740840"/>
            <a:ext cx="1955520" cy="6379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i="1" u="none" strike="noStrike">
                <a:solidFill>
                  <a:srgbClr val="B8864A"/>
                </a:solidFill>
                <a:effectLst/>
                <a:uFillTx/>
                <a:latin typeface="Courier New"/>
                <a:ea typeface="Courier New"/>
              </a:rPr>
              <a:t>eligibility filter</a:t>
            </a:r>
            <a:endParaRPr lang="fr-FR" sz="1800" b="0" u="none" strike="noStrike">
              <a:solidFill>
                <a:srgbClr val="000000"/>
              </a:solidFill>
              <a:effectLst/>
              <a:uFillTx/>
              <a:latin typeface="Arial"/>
            </a:endParaRPr>
          </a:p>
        </p:txBody>
      </p:sp>
      <p:sp>
        <p:nvSpPr>
          <p:cNvPr id="457" name="Shape 37"/>
          <p:cNvSpPr/>
          <p:nvPr/>
        </p:nvSpPr>
        <p:spPr>
          <a:xfrm>
            <a:off x="9520920" y="5512680"/>
            <a:ext cx="186372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58" name="Text 38"/>
          <p:cNvSpPr/>
          <p:nvPr/>
        </p:nvSpPr>
        <p:spPr>
          <a:xfrm>
            <a:off x="9692280" y="4740840"/>
            <a:ext cx="1596960" cy="6379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6E736E"/>
                </a:solidFill>
                <a:effectLst/>
                <a:uFillTx/>
                <a:latin typeface="Courier New"/>
                <a:ea typeface="Courier New"/>
              </a:rPr>
              <a:t>none</a:t>
            </a:r>
            <a:endParaRPr lang="fr-FR" sz="1800" b="0" u="none" strike="noStrike">
              <a:solidFill>
                <a:srgbClr val="000000"/>
              </a:solidFill>
              <a:effectLst/>
              <a:uFillTx/>
              <a:latin typeface="Arial"/>
            </a:endParaRPr>
          </a:p>
        </p:txBody>
      </p:sp>
      <p:sp>
        <p:nvSpPr>
          <p:cNvPr id="459" name="Shape 39"/>
          <p:cNvSpPr/>
          <p:nvPr/>
        </p:nvSpPr>
        <p:spPr>
          <a:xfrm>
            <a:off x="11385360" y="5512680"/>
            <a:ext cx="232848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60" name="Text 40"/>
          <p:cNvSpPr/>
          <p:nvPr/>
        </p:nvSpPr>
        <p:spPr>
          <a:xfrm>
            <a:off x="11556720" y="4740840"/>
            <a:ext cx="2061720" cy="6379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i="1" u="none" strike="noStrike">
                <a:solidFill>
                  <a:srgbClr val="B8864A"/>
                </a:solidFill>
                <a:effectLst/>
                <a:uFillTx/>
                <a:latin typeface="Courier New"/>
                <a:ea typeface="Courier New"/>
              </a:rPr>
              <a:t>agent-attached</a:t>
            </a:r>
            <a:endParaRPr lang="fr-FR" sz="1800" b="0" u="none" strike="noStrike">
              <a:solidFill>
                <a:srgbClr val="000000"/>
              </a:solidFill>
              <a:effectLst/>
              <a:uFillTx/>
              <a:latin typeface="Arial"/>
            </a:endParaRPr>
          </a:p>
        </p:txBody>
      </p:sp>
      <p:sp>
        <p:nvSpPr>
          <p:cNvPr id="461" name="Shape 41"/>
          <p:cNvSpPr/>
          <p:nvPr/>
        </p:nvSpPr>
        <p:spPr>
          <a:xfrm>
            <a:off x="13714560" y="4569480"/>
            <a:ext cx="3048840" cy="947520"/>
          </a:xfrm>
          <a:prstGeom prst="rect">
            <a:avLst/>
          </a:prstGeom>
          <a:solidFill>
            <a:srgbClr val="C9D8CE"/>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462" name="Shape 42"/>
          <p:cNvSpPr/>
          <p:nvPr/>
        </p:nvSpPr>
        <p:spPr>
          <a:xfrm>
            <a:off x="13714560" y="5512680"/>
            <a:ext cx="3048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63" name="Text 43"/>
          <p:cNvSpPr/>
          <p:nvPr/>
        </p:nvSpPr>
        <p:spPr>
          <a:xfrm>
            <a:off x="13885920" y="4740840"/>
            <a:ext cx="2797560" cy="63792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u="none" strike="noStrike">
                <a:solidFill>
                  <a:srgbClr val="1F3B2D"/>
                </a:solidFill>
                <a:effectLst/>
                <a:uFillTx/>
                <a:latin typeface="Courier New"/>
                <a:ea typeface="Courier New"/>
              </a:rPr>
              <a:t>resource-attached, propagating</a:t>
            </a:r>
            <a:endParaRPr lang="fr-FR" sz="1800" b="0" u="none" strike="noStrike">
              <a:solidFill>
                <a:srgbClr val="000000"/>
              </a:solidFill>
              <a:effectLst/>
              <a:uFillTx/>
              <a:latin typeface="Arial"/>
            </a:endParaRPr>
          </a:p>
        </p:txBody>
      </p:sp>
      <p:sp>
        <p:nvSpPr>
          <p:cNvPr id="464" name="Shape 44"/>
          <p:cNvSpPr/>
          <p:nvPr/>
        </p:nvSpPr>
        <p:spPr>
          <a:xfrm>
            <a:off x="1523880" y="6496560"/>
            <a:ext cx="39618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65" name="Text 45"/>
          <p:cNvSpPr/>
          <p:nvPr/>
        </p:nvSpPr>
        <p:spPr>
          <a:xfrm>
            <a:off x="1695600" y="5689080"/>
            <a:ext cx="373752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111613"/>
                </a:solidFill>
                <a:effectLst/>
                <a:uFillTx/>
                <a:latin typeface="Arial"/>
                <a:ea typeface="Arial"/>
              </a:rPr>
              <a:t>Conversion rate</a:t>
            </a:r>
            <a:endParaRPr lang="fr-FR" sz="1800" b="0" u="none" strike="noStrike">
              <a:solidFill>
                <a:srgbClr val="000000"/>
              </a:solidFill>
              <a:effectLst/>
              <a:uFillTx/>
              <a:latin typeface="Arial"/>
            </a:endParaRPr>
          </a:p>
        </p:txBody>
      </p:sp>
      <p:sp>
        <p:nvSpPr>
          <p:cNvPr id="466" name="Shape 46"/>
          <p:cNvSpPr/>
          <p:nvPr/>
        </p:nvSpPr>
        <p:spPr>
          <a:xfrm>
            <a:off x="5486400" y="6496560"/>
            <a:ext cx="18108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67" name="Text 47"/>
          <p:cNvSpPr/>
          <p:nvPr/>
        </p:nvSpPr>
        <p:spPr>
          <a:xfrm>
            <a:off x="5657760" y="5689080"/>
            <a:ext cx="154404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6E736E"/>
                </a:solidFill>
                <a:effectLst/>
                <a:uFillTx/>
                <a:latin typeface="Courier New"/>
                <a:ea typeface="Courier New"/>
              </a:rPr>
              <a:t>no</a:t>
            </a:r>
            <a:endParaRPr lang="fr-FR" sz="1800" b="0" u="none" strike="noStrike">
              <a:solidFill>
                <a:srgbClr val="000000"/>
              </a:solidFill>
              <a:effectLst/>
              <a:uFillTx/>
              <a:latin typeface="Arial"/>
            </a:endParaRPr>
          </a:p>
        </p:txBody>
      </p:sp>
      <p:sp>
        <p:nvSpPr>
          <p:cNvPr id="468" name="Shape 48"/>
          <p:cNvSpPr/>
          <p:nvPr/>
        </p:nvSpPr>
        <p:spPr>
          <a:xfrm>
            <a:off x="7297920" y="6496560"/>
            <a:ext cx="222228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69" name="Text 49"/>
          <p:cNvSpPr/>
          <p:nvPr/>
        </p:nvSpPr>
        <p:spPr>
          <a:xfrm>
            <a:off x="7469280" y="5689080"/>
            <a:ext cx="195552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6E736E"/>
                </a:solidFill>
                <a:effectLst/>
                <a:uFillTx/>
                <a:latin typeface="Courier New"/>
                <a:ea typeface="Courier New"/>
              </a:rPr>
              <a:t>no</a:t>
            </a:r>
            <a:endParaRPr lang="fr-FR" sz="1800" b="0" u="none" strike="noStrike">
              <a:solidFill>
                <a:srgbClr val="000000"/>
              </a:solidFill>
              <a:effectLst/>
              <a:uFillTx/>
              <a:latin typeface="Arial"/>
            </a:endParaRPr>
          </a:p>
        </p:txBody>
      </p:sp>
      <p:sp>
        <p:nvSpPr>
          <p:cNvPr id="470" name="Shape 50"/>
          <p:cNvSpPr/>
          <p:nvPr/>
        </p:nvSpPr>
        <p:spPr>
          <a:xfrm>
            <a:off x="9520920" y="6496560"/>
            <a:ext cx="186372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71" name="Text 51"/>
          <p:cNvSpPr/>
          <p:nvPr/>
        </p:nvSpPr>
        <p:spPr>
          <a:xfrm>
            <a:off x="9692280" y="5689080"/>
            <a:ext cx="159696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6E736E"/>
                </a:solidFill>
                <a:effectLst/>
                <a:uFillTx/>
                <a:latin typeface="Courier New"/>
                <a:ea typeface="Courier New"/>
              </a:rPr>
              <a:t>no</a:t>
            </a:r>
            <a:endParaRPr lang="fr-FR" sz="1800" b="0" u="none" strike="noStrike">
              <a:solidFill>
                <a:srgbClr val="000000"/>
              </a:solidFill>
              <a:effectLst/>
              <a:uFillTx/>
              <a:latin typeface="Arial"/>
            </a:endParaRPr>
          </a:p>
        </p:txBody>
      </p:sp>
      <p:sp>
        <p:nvSpPr>
          <p:cNvPr id="472" name="Shape 52"/>
          <p:cNvSpPr/>
          <p:nvPr/>
        </p:nvSpPr>
        <p:spPr>
          <a:xfrm>
            <a:off x="11385360" y="6496560"/>
            <a:ext cx="232848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73" name="Text 53"/>
          <p:cNvSpPr/>
          <p:nvPr/>
        </p:nvSpPr>
        <p:spPr>
          <a:xfrm>
            <a:off x="11556720" y="5689080"/>
            <a:ext cx="206172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i="1" u="none" strike="noStrike">
                <a:solidFill>
                  <a:srgbClr val="B8864A"/>
                </a:solidFill>
                <a:effectLst/>
                <a:uFillTx/>
                <a:latin typeface="Courier New"/>
                <a:ea typeface="Courier New"/>
              </a:rPr>
              <a:t>conceptual</a:t>
            </a:r>
            <a:endParaRPr lang="fr-FR" sz="1800" b="0" u="none" strike="noStrike">
              <a:solidFill>
                <a:srgbClr val="000000"/>
              </a:solidFill>
              <a:effectLst/>
              <a:uFillTx/>
              <a:latin typeface="Arial"/>
            </a:endParaRPr>
          </a:p>
        </p:txBody>
      </p:sp>
      <p:sp>
        <p:nvSpPr>
          <p:cNvPr id="474" name="Shape 54"/>
          <p:cNvSpPr/>
          <p:nvPr/>
        </p:nvSpPr>
        <p:spPr>
          <a:xfrm>
            <a:off x="13714560" y="5517360"/>
            <a:ext cx="3048840" cy="983520"/>
          </a:xfrm>
          <a:prstGeom prst="rect">
            <a:avLst/>
          </a:prstGeom>
          <a:solidFill>
            <a:srgbClr val="C9D8CE"/>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475" name="Shape 55"/>
          <p:cNvSpPr/>
          <p:nvPr/>
        </p:nvSpPr>
        <p:spPr>
          <a:xfrm>
            <a:off x="13714560" y="6496560"/>
            <a:ext cx="3048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76" name="Text 56"/>
          <p:cNvSpPr/>
          <p:nvPr/>
        </p:nvSpPr>
        <p:spPr>
          <a:xfrm>
            <a:off x="13885920" y="5689080"/>
            <a:ext cx="279756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u="none" strike="noStrike">
                <a:solidFill>
                  <a:srgbClr val="1F3B2D"/>
                </a:solidFill>
                <a:effectLst/>
                <a:uFillTx/>
                <a:latin typeface="Courier New"/>
                <a:ea typeface="Courier New"/>
              </a:rPr>
              <a:t>I</a:t>
            </a:r>
            <a:r>
              <a:rPr lang="en-US" sz="1500" b="1" u="none" strike="noStrike" baseline="-40000">
                <a:solidFill>
                  <a:srgbClr val="1F3B2D"/>
                </a:solidFill>
                <a:effectLst/>
                <a:uFillTx/>
                <a:latin typeface="Courier New"/>
                <a:ea typeface="Courier New"/>
              </a:rPr>
              <a:t>p,v </a:t>
            </a:r>
            <a:r>
              <a:rPr lang="en-US" sz="1800" b="1" u="none" strike="noStrike">
                <a:solidFill>
                  <a:srgbClr val="1F3B2D"/>
                </a:solidFill>
                <a:effectLst/>
                <a:uFillTx/>
                <a:latin typeface="Courier New"/>
                <a:ea typeface="Courier New"/>
              </a:rPr>
              <a:t>(t), annual feedback</a:t>
            </a:r>
            <a:endParaRPr lang="fr-FR" sz="1800" b="0" u="none" strike="noStrike">
              <a:solidFill>
                <a:srgbClr val="000000"/>
              </a:solidFill>
              <a:effectLst/>
              <a:uFillTx/>
              <a:latin typeface="Arial"/>
            </a:endParaRPr>
          </a:p>
        </p:txBody>
      </p:sp>
      <p:sp>
        <p:nvSpPr>
          <p:cNvPr id="477" name="Shape 57"/>
          <p:cNvSpPr/>
          <p:nvPr/>
        </p:nvSpPr>
        <p:spPr>
          <a:xfrm>
            <a:off x="1523880" y="7480800"/>
            <a:ext cx="39618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78" name="Text 58"/>
          <p:cNvSpPr/>
          <p:nvPr/>
        </p:nvSpPr>
        <p:spPr>
          <a:xfrm>
            <a:off x="1695600" y="6672960"/>
            <a:ext cx="373752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111613"/>
                </a:solidFill>
                <a:effectLst/>
                <a:uFillTx/>
                <a:latin typeface="Arial"/>
                <a:ea typeface="Arial"/>
              </a:rPr>
              <a:t>Equity layer</a:t>
            </a:r>
            <a:endParaRPr lang="fr-FR" sz="1800" b="0" u="none" strike="noStrike">
              <a:solidFill>
                <a:srgbClr val="000000"/>
              </a:solidFill>
              <a:effectLst/>
              <a:uFillTx/>
              <a:latin typeface="Arial"/>
            </a:endParaRPr>
          </a:p>
        </p:txBody>
      </p:sp>
      <p:sp>
        <p:nvSpPr>
          <p:cNvPr id="479" name="Shape 59"/>
          <p:cNvSpPr/>
          <p:nvPr/>
        </p:nvSpPr>
        <p:spPr>
          <a:xfrm>
            <a:off x="5486400" y="7480800"/>
            <a:ext cx="18108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80" name="Text 60"/>
          <p:cNvSpPr/>
          <p:nvPr/>
        </p:nvSpPr>
        <p:spPr>
          <a:xfrm>
            <a:off x="5657760" y="6672960"/>
            <a:ext cx="154404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i="1" u="none" strike="noStrike">
                <a:solidFill>
                  <a:srgbClr val="B8864A"/>
                </a:solidFill>
                <a:effectLst/>
                <a:uFillTx/>
                <a:latin typeface="Courier New"/>
                <a:ea typeface="Courier New"/>
              </a:rPr>
              <a:t>mutual credit</a:t>
            </a:r>
            <a:endParaRPr lang="fr-FR" sz="1800" b="0" u="none" strike="noStrike">
              <a:solidFill>
                <a:srgbClr val="000000"/>
              </a:solidFill>
              <a:effectLst/>
              <a:uFillTx/>
              <a:latin typeface="Arial"/>
            </a:endParaRPr>
          </a:p>
        </p:txBody>
      </p:sp>
      <p:sp>
        <p:nvSpPr>
          <p:cNvPr id="481" name="Shape 61"/>
          <p:cNvSpPr/>
          <p:nvPr/>
        </p:nvSpPr>
        <p:spPr>
          <a:xfrm>
            <a:off x="7297920" y="7480800"/>
            <a:ext cx="222228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82" name="Text 62"/>
          <p:cNvSpPr/>
          <p:nvPr/>
        </p:nvSpPr>
        <p:spPr>
          <a:xfrm>
            <a:off x="7469280" y="6672960"/>
            <a:ext cx="195552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u="none" strike="noStrike">
                <a:solidFill>
                  <a:srgbClr val="6E736E"/>
                </a:solidFill>
                <a:effectLst/>
                <a:uFillTx/>
                <a:latin typeface="Courier New"/>
                <a:ea typeface="Courier New"/>
              </a:rPr>
              <a:t>demurrage</a:t>
            </a:r>
            <a:endParaRPr lang="fr-FR" sz="1800" b="0" u="none" strike="noStrike">
              <a:solidFill>
                <a:srgbClr val="000000"/>
              </a:solidFill>
              <a:effectLst/>
              <a:uFillTx/>
              <a:latin typeface="Arial"/>
            </a:endParaRPr>
          </a:p>
        </p:txBody>
      </p:sp>
      <p:sp>
        <p:nvSpPr>
          <p:cNvPr id="483" name="Shape 63"/>
          <p:cNvSpPr/>
          <p:nvPr/>
        </p:nvSpPr>
        <p:spPr>
          <a:xfrm>
            <a:off x="9520920" y="7480800"/>
            <a:ext cx="186372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84" name="Text 64"/>
          <p:cNvSpPr/>
          <p:nvPr/>
        </p:nvSpPr>
        <p:spPr>
          <a:xfrm>
            <a:off x="9692280" y="6672960"/>
            <a:ext cx="159696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i="1" u="none" strike="noStrike">
                <a:solidFill>
                  <a:srgbClr val="B8864A"/>
                </a:solidFill>
                <a:effectLst/>
                <a:uFillTx/>
                <a:latin typeface="Courier New"/>
                <a:ea typeface="Courier New"/>
              </a:rPr>
              <a:t>credit floor</a:t>
            </a:r>
            <a:endParaRPr lang="fr-FR" sz="1800" b="0" u="none" strike="noStrike">
              <a:solidFill>
                <a:srgbClr val="000000"/>
              </a:solidFill>
              <a:effectLst/>
              <a:uFillTx/>
              <a:latin typeface="Arial"/>
            </a:endParaRPr>
          </a:p>
        </p:txBody>
      </p:sp>
      <p:sp>
        <p:nvSpPr>
          <p:cNvPr id="485" name="Shape 65"/>
          <p:cNvSpPr/>
          <p:nvPr/>
        </p:nvSpPr>
        <p:spPr>
          <a:xfrm>
            <a:off x="11385360" y="7480800"/>
            <a:ext cx="232848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86" name="Text 66"/>
          <p:cNvSpPr/>
          <p:nvPr/>
        </p:nvSpPr>
        <p:spPr>
          <a:xfrm>
            <a:off x="11556720" y="6672960"/>
            <a:ext cx="206172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6E736E"/>
                </a:solidFill>
                <a:effectLst/>
                <a:uFillTx/>
                <a:latin typeface="Courier New"/>
                <a:ea typeface="Courier New"/>
              </a:rPr>
              <a:t>absent</a:t>
            </a:r>
            <a:endParaRPr lang="fr-FR" sz="1800" b="0" u="none" strike="noStrike">
              <a:solidFill>
                <a:srgbClr val="000000"/>
              </a:solidFill>
              <a:effectLst/>
              <a:uFillTx/>
              <a:latin typeface="Arial"/>
            </a:endParaRPr>
          </a:p>
        </p:txBody>
      </p:sp>
      <p:sp>
        <p:nvSpPr>
          <p:cNvPr id="487" name="Shape 67"/>
          <p:cNvSpPr/>
          <p:nvPr/>
        </p:nvSpPr>
        <p:spPr>
          <a:xfrm>
            <a:off x="13714560" y="6501600"/>
            <a:ext cx="3048840" cy="983520"/>
          </a:xfrm>
          <a:prstGeom prst="rect">
            <a:avLst/>
          </a:prstGeom>
          <a:solidFill>
            <a:srgbClr val="C9D8CE"/>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488" name="Shape 68"/>
          <p:cNvSpPr/>
          <p:nvPr/>
        </p:nvSpPr>
        <p:spPr>
          <a:xfrm>
            <a:off x="13714560" y="7480800"/>
            <a:ext cx="3048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89" name="Text 69"/>
          <p:cNvSpPr/>
          <p:nvPr/>
        </p:nvSpPr>
        <p:spPr>
          <a:xfrm>
            <a:off x="13885920" y="6672960"/>
            <a:ext cx="2797560" cy="67356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u="none" strike="noStrike">
                <a:solidFill>
                  <a:srgbClr val="1F3B2D"/>
                </a:solidFill>
                <a:effectLst/>
                <a:uFillTx/>
                <a:latin typeface="Courier New"/>
                <a:ea typeface="Courier New"/>
              </a:rPr>
              <a:t>mutual credit + UDI + q</a:t>
            </a:r>
            <a:r>
              <a:rPr lang="en-US" sz="1500" b="1" u="none" strike="noStrike" baseline="-40000">
                <a:solidFill>
                  <a:srgbClr val="1F3B2D"/>
                </a:solidFill>
                <a:effectLst/>
                <a:uFillTx/>
                <a:latin typeface="Courier New"/>
                <a:ea typeface="Courier New"/>
              </a:rPr>
              <a:t>w</a:t>
            </a:r>
            <a:endParaRPr lang="fr-FR" sz="1500" b="0" u="none" strike="noStrike">
              <a:solidFill>
                <a:srgbClr val="000000"/>
              </a:solidFill>
              <a:effectLst/>
              <a:uFillTx/>
              <a:latin typeface="Arial"/>
            </a:endParaRPr>
          </a:p>
        </p:txBody>
      </p:sp>
      <p:sp>
        <p:nvSpPr>
          <p:cNvPr id="490" name="Shape 70"/>
          <p:cNvSpPr/>
          <p:nvPr/>
        </p:nvSpPr>
        <p:spPr>
          <a:xfrm>
            <a:off x="1523880" y="8729280"/>
            <a:ext cx="39618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91" name="Text 71"/>
          <p:cNvSpPr/>
          <p:nvPr/>
        </p:nvSpPr>
        <p:spPr>
          <a:xfrm>
            <a:off x="1695600" y="7657200"/>
            <a:ext cx="3737520" cy="93780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111613"/>
                </a:solidFill>
                <a:effectLst/>
                <a:uFillTx/>
                <a:latin typeface="Arial"/>
                <a:ea typeface="Arial"/>
              </a:rPr>
              <a:t>Non-neutrality</a:t>
            </a:r>
            <a:endParaRPr lang="fr-FR" sz="1800" b="0" u="none" strike="noStrike">
              <a:solidFill>
                <a:srgbClr val="000000"/>
              </a:solidFill>
              <a:effectLst/>
              <a:uFillTx/>
              <a:latin typeface="Arial"/>
            </a:endParaRPr>
          </a:p>
        </p:txBody>
      </p:sp>
      <p:sp>
        <p:nvSpPr>
          <p:cNvPr id="492" name="Shape 72"/>
          <p:cNvSpPr/>
          <p:nvPr/>
        </p:nvSpPr>
        <p:spPr>
          <a:xfrm>
            <a:off x="5486400" y="8729280"/>
            <a:ext cx="181080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93" name="Text 73"/>
          <p:cNvSpPr/>
          <p:nvPr/>
        </p:nvSpPr>
        <p:spPr>
          <a:xfrm>
            <a:off x="5657760" y="7657200"/>
            <a:ext cx="1544040" cy="93780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6E736E"/>
                </a:solidFill>
                <a:effectLst/>
                <a:uFillTx/>
                <a:latin typeface="Courier New"/>
                <a:ea typeface="Courier New"/>
              </a:rPr>
              <a:t>implicit</a:t>
            </a:r>
            <a:endParaRPr lang="fr-FR" sz="1800" b="0" u="none" strike="noStrike">
              <a:solidFill>
                <a:srgbClr val="000000"/>
              </a:solidFill>
              <a:effectLst/>
              <a:uFillTx/>
              <a:latin typeface="Arial"/>
            </a:endParaRPr>
          </a:p>
        </p:txBody>
      </p:sp>
      <p:sp>
        <p:nvSpPr>
          <p:cNvPr id="494" name="Shape 74"/>
          <p:cNvSpPr/>
          <p:nvPr/>
        </p:nvSpPr>
        <p:spPr>
          <a:xfrm>
            <a:off x="7297920" y="8729280"/>
            <a:ext cx="222228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95" name="Text 75"/>
          <p:cNvSpPr/>
          <p:nvPr/>
        </p:nvSpPr>
        <p:spPr>
          <a:xfrm>
            <a:off x="7469280" y="7657200"/>
            <a:ext cx="1955520" cy="93780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i="1" u="none" strike="noStrike">
                <a:solidFill>
                  <a:srgbClr val="B8864A"/>
                </a:solidFill>
                <a:effectLst/>
                <a:uFillTx/>
                <a:latin typeface="Courier New"/>
                <a:ea typeface="Courier New"/>
              </a:rPr>
              <a:t>partially explicit</a:t>
            </a:r>
            <a:endParaRPr lang="fr-FR" sz="1800" b="0" u="none" strike="noStrike">
              <a:solidFill>
                <a:srgbClr val="000000"/>
              </a:solidFill>
              <a:effectLst/>
              <a:uFillTx/>
              <a:latin typeface="Arial"/>
            </a:endParaRPr>
          </a:p>
        </p:txBody>
      </p:sp>
      <p:sp>
        <p:nvSpPr>
          <p:cNvPr id="496" name="Shape 76"/>
          <p:cNvSpPr/>
          <p:nvPr/>
        </p:nvSpPr>
        <p:spPr>
          <a:xfrm>
            <a:off x="9520920" y="8729280"/>
            <a:ext cx="186372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97" name="Text 77"/>
          <p:cNvSpPr/>
          <p:nvPr/>
        </p:nvSpPr>
        <p:spPr>
          <a:xfrm>
            <a:off x="9692280" y="7657200"/>
            <a:ext cx="1596960" cy="93780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0" u="none" strike="noStrike">
                <a:solidFill>
                  <a:srgbClr val="6E736E"/>
                </a:solidFill>
                <a:effectLst/>
                <a:uFillTx/>
                <a:latin typeface="Courier New"/>
                <a:ea typeface="Courier New"/>
              </a:rPr>
              <a:t>implicit</a:t>
            </a:r>
            <a:endParaRPr lang="fr-FR" sz="1800" b="0" u="none" strike="noStrike">
              <a:solidFill>
                <a:srgbClr val="000000"/>
              </a:solidFill>
              <a:effectLst/>
              <a:uFillTx/>
              <a:latin typeface="Arial"/>
            </a:endParaRPr>
          </a:p>
        </p:txBody>
      </p:sp>
      <p:sp>
        <p:nvSpPr>
          <p:cNvPr id="498" name="Shape 78"/>
          <p:cNvSpPr/>
          <p:nvPr/>
        </p:nvSpPr>
        <p:spPr>
          <a:xfrm>
            <a:off x="11385360" y="8729280"/>
            <a:ext cx="232848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499" name="Text 79"/>
          <p:cNvSpPr/>
          <p:nvPr/>
        </p:nvSpPr>
        <p:spPr>
          <a:xfrm>
            <a:off x="11556720" y="7657200"/>
            <a:ext cx="2061720" cy="93780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i="1" u="none" strike="noStrike">
                <a:solidFill>
                  <a:srgbClr val="B8864A"/>
                </a:solidFill>
                <a:effectLst/>
                <a:uFillTx/>
                <a:latin typeface="Courier New"/>
                <a:ea typeface="Courier New"/>
              </a:rPr>
              <a:t>explicit (qualities)</a:t>
            </a:r>
            <a:endParaRPr lang="fr-FR" sz="1800" b="0" u="none" strike="noStrike">
              <a:solidFill>
                <a:srgbClr val="000000"/>
              </a:solidFill>
              <a:effectLst/>
              <a:uFillTx/>
              <a:latin typeface="Arial"/>
            </a:endParaRPr>
          </a:p>
        </p:txBody>
      </p:sp>
      <p:sp>
        <p:nvSpPr>
          <p:cNvPr id="500" name="Shape 80"/>
          <p:cNvSpPr/>
          <p:nvPr/>
        </p:nvSpPr>
        <p:spPr>
          <a:xfrm>
            <a:off x="13714560" y="7485840"/>
            <a:ext cx="3048840" cy="1247760"/>
          </a:xfrm>
          <a:prstGeom prst="rect">
            <a:avLst/>
          </a:prstGeom>
          <a:solidFill>
            <a:srgbClr val="C9D8CE"/>
          </a:solid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501" name="Shape 81"/>
          <p:cNvSpPr/>
          <p:nvPr/>
        </p:nvSpPr>
        <p:spPr>
          <a:xfrm>
            <a:off x="13714560" y="8729280"/>
            <a:ext cx="3048840" cy="8640"/>
          </a:xfrm>
          <a:prstGeom prst="rect">
            <a:avLst/>
          </a:prstGeom>
          <a:solidFill>
            <a:srgbClr val="D9CFB9"/>
          </a:solidFill>
          <a:ln w="0">
            <a:noFill/>
          </a:ln>
        </p:spPr>
        <p:style>
          <a:lnRef idx="0"/>
          <a:fillRef idx="0"/>
          <a:effectRef idx="0"/>
          <a:fontRef idx="minor"/>
        </p:style>
        <p:txBody>
          <a:bodyPr lIns="90000" tIns="-35640" rIns="90000" bIns="-35640" anchor="t">
            <a:noAutofit/>
          </a:bodyPr>
          <a:p>
            <a:endParaRPr lang="fr-FR" sz="1800" b="0" u="none" strike="noStrike">
              <a:solidFill>
                <a:srgbClr val="000000"/>
              </a:solidFill>
              <a:effectLst/>
              <a:uFillTx/>
              <a:latin typeface="Arial"/>
            </a:endParaRPr>
          </a:p>
        </p:txBody>
      </p:sp>
      <p:sp>
        <p:nvSpPr>
          <p:cNvPr id="502" name="Text 82"/>
          <p:cNvSpPr/>
          <p:nvPr/>
        </p:nvSpPr>
        <p:spPr>
          <a:xfrm>
            <a:off x="13885920" y="7657200"/>
            <a:ext cx="2797560" cy="93780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800" b="1" u="none" strike="noStrike">
                <a:solidFill>
                  <a:srgbClr val="1F3B2D"/>
                </a:solidFill>
                <a:effectLst/>
                <a:uFillTx/>
                <a:latin typeface="Courier New"/>
                <a:ea typeface="Courier New"/>
              </a:rPr>
              <a:t>Explicit, structurally delegated governance</a:t>
            </a:r>
            <a:endParaRPr lang="fr-FR"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0E0C"/>
        </a:solidFill>
      </p:bgPr>
    </p:bg>
    <p:spTree>
      <p:nvGrpSpPr>
        <p:cNvPr id="1" name=""/>
        <p:cNvGrpSpPr/>
        <p:nvPr/>
      </p:nvGrpSpPr>
      <p:grpSpPr>
        <a:xfrm>
          <a:off x="0" y="0"/>
          <a:ext cx="0" cy="0"/>
          <a:chOff x="0" y="0"/>
          <a:chExt cx="0" cy="0"/>
        </a:xfrm>
      </p:grpSpPr>
      <p:pic>
        <p:nvPicPr>
          <p:cNvPr id="503" name="Image 19" descr="preencoded.png"/>
          <p:cNvPicPr/>
          <p:nvPr/>
        </p:nvPicPr>
        <p:blipFill>
          <a:blip r:embed="rId1"/>
          <a:stretch/>
        </p:blipFill>
        <p:spPr>
          <a:xfrm>
            <a:off x="1523880" y="533520"/>
            <a:ext cx="208800" cy="208800"/>
          </a:xfrm>
          <a:prstGeom prst="rect">
            <a:avLst/>
          </a:prstGeom>
          <a:noFill/>
          <a:ln w="0">
            <a:noFill/>
          </a:ln>
        </p:spPr>
      </p:pic>
      <p:sp>
        <p:nvSpPr>
          <p:cNvPr id="504" name="Text 171"/>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7E817A"/>
                </a:solidFill>
                <a:effectLst/>
                <a:uFillTx/>
                <a:latin typeface="Arial"/>
                <a:ea typeface="Arial"/>
              </a:rPr>
              <a:t>VECTOR · RAMICS 2026</a:t>
            </a:r>
            <a:endParaRPr lang="fr-FR" sz="1200" b="0" u="none" strike="noStrike">
              <a:solidFill>
                <a:srgbClr val="FFFFFF"/>
              </a:solidFill>
              <a:effectLst/>
              <a:uFillTx/>
              <a:latin typeface="Arial"/>
            </a:endParaRPr>
          </a:p>
        </p:txBody>
      </p:sp>
      <p:sp>
        <p:nvSpPr>
          <p:cNvPr id="505" name="Text 173"/>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DBB758A5-AC74-4F43-9556-8F7DCA7F9C56}" type="slidenum">
              <a:rPr lang="en-US" sz="1200" b="0" u="none" spc="96" strike="noStrike">
                <a:solidFill>
                  <a:srgbClr val="6E736E"/>
                </a:solidFill>
                <a:effectLst/>
                <a:uFillTx/>
                <a:latin typeface="Courier New"/>
                <a:ea typeface="Courier New"/>
              </a:rPr>
              <a:t>20</a:t>
            </a:fld>
            <a:r>
              <a:rPr lang="en-US" sz="1200" b="0" u="none" spc="96" strike="noStrike">
                <a:solidFill>
                  <a:srgbClr val="6E736E"/>
                </a:solidFill>
                <a:effectLst/>
                <a:uFillTx/>
                <a:latin typeface="Courier New"/>
                <a:ea typeface="Courier New"/>
              </a:rPr>
              <a:t> / </a:t>
            </a:r>
            <a:fld id="{19B6AAB3-C213-4DBD-BD18-92E566EE3050}" type="slidecount">
              <a:rPr lang="en-US" sz="1200" b="0" u="none" spc="96" strike="noStrike">
                <a:solidFill>
                  <a:srgbClr val="7E817A"/>
                </a:solidFill>
                <a:effectLst/>
                <a:uFillTx/>
                <a:latin typeface="Courier New"/>
                <a:ea typeface="Courier New"/>
              </a:rPr>
              <a:t>21</a:t>
            </a:fld>
            <a:endParaRPr lang="fr-FR" sz="1200" b="0" u="none" strike="noStrike">
              <a:solidFill>
                <a:srgbClr val="FFFFFF"/>
              </a:solidFill>
              <a:effectLst/>
              <a:uFillTx/>
              <a:latin typeface="Arial"/>
            </a:endParaRPr>
          </a:p>
        </p:txBody>
      </p:sp>
      <p:sp>
        <p:nvSpPr>
          <p:cNvPr id="506" name="Text 174"/>
          <p:cNvSpPr/>
          <p:nvPr/>
        </p:nvSpPr>
        <p:spPr>
          <a:xfrm>
            <a:off x="1523880" y="9571680"/>
            <a:ext cx="311184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7E817A"/>
                </a:solidFill>
                <a:effectLst/>
                <a:uFillTx/>
                <a:latin typeface="Arial"/>
                <a:ea typeface="Arial"/>
              </a:rPr>
              <a:t>Fabien Fert · contact@ecocurrency.world</a:t>
            </a:r>
            <a:endParaRPr lang="fr-FR" sz="1200" b="0" u="none" strike="noStrike">
              <a:solidFill>
                <a:srgbClr val="FFFFFF"/>
              </a:solidFill>
              <a:effectLst/>
              <a:uFillTx/>
              <a:latin typeface="Arial"/>
            </a:endParaRPr>
          </a:p>
        </p:txBody>
      </p:sp>
      <p:sp>
        <p:nvSpPr>
          <p:cNvPr id="507" name="Text 175"/>
          <p:cNvSpPr/>
          <p:nvPr/>
        </p:nvSpPr>
        <p:spPr>
          <a:xfrm>
            <a:off x="146664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4A7D61"/>
                </a:solidFill>
                <a:effectLst/>
                <a:uFillTx/>
                <a:latin typeface="Courier New"/>
                <a:ea typeface="Courier New"/>
              </a:rPr>
              <a:t>8 - </a:t>
            </a:r>
            <a:r>
              <a:rPr lang="en-US" sz="1350" b="1" u="none" spc="244" strike="noStrike">
                <a:solidFill>
                  <a:srgbClr val="7E817A"/>
                </a:solidFill>
                <a:effectLst/>
                <a:uFillTx/>
                <a:latin typeface="Arial"/>
                <a:ea typeface="Arial"/>
              </a:rPr>
              <a:t>CONCLUSION</a:t>
            </a:r>
            <a:endParaRPr lang="fr-FR" sz="1350" b="0" u="none" strike="noStrike">
              <a:solidFill>
                <a:srgbClr val="FFFFFF"/>
              </a:solidFill>
              <a:effectLst/>
              <a:uFillTx/>
              <a:latin typeface="Arial"/>
            </a:endParaRPr>
          </a:p>
        </p:txBody>
      </p:sp>
      <p:sp>
        <p:nvSpPr>
          <p:cNvPr id="508" name="Text 176"/>
          <p:cNvSpPr/>
          <p:nvPr/>
        </p:nvSpPr>
        <p:spPr>
          <a:xfrm>
            <a:off x="1445400" y="1580760"/>
            <a:ext cx="14715360" cy="790200"/>
          </a:xfrm>
          <a:prstGeom prst="rect">
            <a:avLst/>
          </a:prstGeom>
          <a:noFill/>
          <a:ln w="0">
            <a:noFill/>
          </a:ln>
        </p:spPr>
        <p:style>
          <a:lnRef idx="0"/>
          <a:fillRef idx="0"/>
          <a:effectRef idx="0"/>
          <a:fontRef idx="minor"/>
        </p:style>
        <p:txBody>
          <a:bodyPr lIns="25560" tIns="25560" rIns="25560" bIns="25560" anchor="t">
            <a:normAutofit/>
          </a:bodyPr>
          <a:p>
            <a:pPr defTabSz="914400">
              <a:lnSpc>
                <a:spcPct val="103000"/>
              </a:lnSpc>
              <a:tabLst>
                <a:tab pos="0" algn="l"/>
              </a:tabLst>
            </a:pPr>
            <a:r>
              <a:rPr lang="en-US" sz="4400" b="0" u="none" spc="-113" strike="noStrike">
                <a:solidFill>
                  <a:srgbClr val="F4EFE6"/>
                </a:solidFill>
                <a:effectLst/>
                <a:uFillTx/>
                <a:latin typeface="Georgia"/>
                <a:ea typeface="Georgia"/>
              </a:rPr>
              <a:t>Project rewarded </a:t>
            </a:r>
            <a:r>
              <a:rPr lang="en-US" sz="3600" b="0" u="none" spc="-113" strike="noStrike">
                <a:solidFill>
                  <a:srgbClr val="F4EFE6"/>
                </a:solidFill>
                <a:effectLst/>
                <a:uFillTx/>
                <a:latin typeface="Georgia"/>
                <a:ea typeface="Georgia"/>
              </a:rPr>
              <a:t>in monetary topology analyser.</a:t>
            </a:r>
            <a:endParaRPr lang="fr-FR" sz="3600" b="0" u="none" strike="noStrike">
              <a:solidFill>
                <a:srgbClr val="FFFFFF"/>
              </a:solidFill>
              <a:effectLst/>
              <a:uFillTx/>
              <a:latin typeface="Arial"/>
            </a:endParaRPr>
          </a:p>
        </p:txBody>
      </p:sp>
      <p:sp>
        <p:nvSpPr>
          <p:cNvPr id="509" name="Shape 38"/>
          <p:cNvSpPr/>
          <p:nvPr/>
        </p:nvSpPr>
        <p:spPr>
          <a:xfrm>
            <a:off x="1516680" y="8640720"/>
            <a:ext cx="15239160" cy="8640"/>
          </a:xfrm>
          <a:prstGeom prst="rect">
            <a:avLst/>
          </a:prstGeom>
          <a:solidFill>
            <a:srgbClr val="2A2E2A"/>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510" name="Text 178"/>
          <p:cNvSpPr/>
          <p:nvPr/>
        </p:nvSpPr>
        <p:spPr>
          <a:xfrm>
            <a:off x="11638440" y="8549280"/>
            <a:ext cx="5218920" cy="839160"/>
          </a:xfrm>
          <a:prstGeom prst="rect">
            <a:avLst/>
          </a:prstGeom>
          <a:noFill/>
          <a:ln w="0">
            <a:noFill/>
          </a:ln>
        </p:spPr>
        <p:style>
          <a:lnRef idx="0"/>
          <a:fillRef idx="0"/>
          <a:effectRef idx="0"/>
          <a:fontRef idx="minor"/>
        </p:style>
        <p:txBody>
          <a:bodyPr lIns="25560" tIns="25560" rIns="25560" bIns="25560" anchor="t">
            <a:normAutofit/>
          </a:bodyPr>
          <a:p>
            <a:pPr defTabSz="914400">
              <a:lnSpc>
                <a:spcPct val="145000"/>
              </a:lnSpc>
              <a:tabLst>
                <a:tab pos="0" algn="l"/>
              </a:tabLst>
            </a:pPr>
            <a:r>
              <a:rPr lang="en-US" sz="2800" b="0" u="none" strike="noStrike">
                <a:solidFill>
                  <a:srgbClr val="1E6A39"/>
                </a:solidFill>
                <a:effectLst/>
                <a:uFillTx/>
                <a:latin typeface="Georgia"/>
                <a:ea typeface="Courier New"/>
              </a:rPr>
              <a:t>contact@ecocurrency.world</a:t>
            </a:r>
            <a:endParaRPr lang="fr-FR" sz="2800" b="0" u="none" strike="noStrike">
              <a:solidFill>
                <a:srgbClr val="1E6A39"/>
              </a:solidFill>
              <a:effectLst/>
              <a:uFillTx/>
              <a:latin typeface="Georgia"/>
            </a:endParaRPr>
          </a:p>
        </p:txBody>
      </p:sp>
      <p:sp>
        <p:nvSpPr>
          <p:cNvPr id="511" name=""/>
          <p:cNvSpPr/>
          <p:nvPr/>
        </p:nvSpPr>
        <p:spPr>
          <a:xfrm>
            <a:off x="1439280" y="2572560"/>
            <a:ext cx="13995000" cy="73008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fr-FR" sz="2500" b="1" i="1" u="none" strike="noStrike">
                <a:solidFill>
                  <a:srgbClr val="1E6A39"/>
                </a:solidFill>
                <a:effectLst/>
                <a:uFillTx/>
                <a:latin typeface="Arial"/>
                <a:ea typeface="Noto Sans SC"/>
              </a:rPr>
              <a:t>VECTOR</a:t>
            </a:r>
            <a:r>
              <a:rPr lang="fr-FR" sz="2200" b="1" u="none" strike="noStrike">
                <a:solidFill>
                  <a:srgbClr val="FFFFFF"/>
                </a:solidFill>
                <a:effectLst/>
                <a:uFillTx/>
                <a:latin typeface="Arial"/>
                <a:ea typeface="Noto Sans SC"/>
              </a:rPr>
              <a:t> project</a:t>
            </a:r>
            <a:r>
              <a:rPr lang="fr-FR" sz="2200" b="1" u="none" strike="noStrike">
                <a:solidFill>
                  <a:srgbClr val="FFFFFF"/>
                </a:solidFill>
                <a:effectLst/>
                <a:uFillTx/>
                <a:latin typeface="Arial"/>
              </a:rPr>
              <a:t> have been submitted to </a:t>
            </a:r>
            <a:r>
              <a:rPr lang="fr-FR" sz="3200" b="1" u="none" strike="noStrike">
                <a:solidFill>
                  <a:srgbClr val="3465A4"/>
                </a:solidFill>
                <a:effectLst/>
                <a:uFillTx/>
                <a:latin typeface="Arial"/>
                <a:hlinkClick r:id="rId2"/>
              </a:rPr>
              <a:t>https://topology.econologistes.org/</a:t>
            </a:r>
            <a:r>
              <a:rPr lang="fr-FR" sz="2200" b="1" u="none" strike="noStrike">
                <a:solidFill>
                  <a:srgbClr val="FFFFFF"/>
                </a:solidFill>
                <a:effectLst/>
                <a:uFillTx/>
                <a:latin typeface="Arial"/>
              </a:rPr>
              <a:t> </a:t>
            </a:r>
            <a:endParaRPr lang="fr-FR" sz="2200" b="0" u="none" strike="noStrike">
              <a:solidFill>
                <a:srgbClr val="FFFFFF"/>
              </a:solidFill>
              <a:effectLst/>
              <a:uFillTx/>
              <a:latin typeface="Arial"/>
            </a:endParaRPr>
          </a:p>
          <a:p>
            <a:pPr>
              <a:lnSpc>
                <a:spcPct val="100000"/>
              </a:lnSpc>
            </a:pPr>
            <a:endParaRPr lang="fr-FR" sz="1000" b="0" u="none" strike="noStrike">
              <a:solidFill>
                <a:srgbClr val="FFFFFF"/>
              </a:solidFill>
              <a:effectLst/>
              <a:uFillTx/>
              <a:latin typeface="Arial"/>
            </a:endParaRPr>
          </a:p>
        </p:txBody>
      </p:sp>
      <p:pic>
        <p:nvPicPr>
          <p:cNvPr id="512" name=""/>
          <p:cNvPicPr/>
          <p:nvPr/>
        </p:nvPicPr>
        <p:blipFill>
          <a:blip r:embed="rId3"/>
          <a:stretch/>
        </p:blipFill>
        <p:spPr>
          <a:xfrm>
            <a:off x="2722680" y="3385080"/>
            <a:ext cx="12381480" cy="5105160"/>
          </a:xfrm>
          <a:prstGeom prst="rect">
            <a:avLst/>
          </a:prstGeom>
          <a:noFill/>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0E0C"/>
        </a:solidFill>
      </p:bgPr>
    </p:bg>
    <p:spTree>
      <p:nvGrpSpPr>
        <p:cNvPr id="1" name=""/>
        <p:cNvGrpSpPr/>
        <p:nvPr/>
      </p:nvGrpSpPr>
      <p:grpSpPr>
        <a:xfrm>
          <a:off x="0" y="0"/>
          <a:ext cx="0" cy="0"/>
          <a:chOff x="0" y="0"/>
          <a:chExt cx="0" cy="0"/>
        </a:xfrm>
      </p:grpSpPr>
      <p:pic>
        <p:nvPicPr>
          <p:cNvPr id="513" name="Image 17" descr="preencoded.png"/>
          <p:cNvPicPr/>
          <p:nvPr/>
        </p:nvPicPr>
        <p:blipFill>
          <a:blip r:embed="rId1"/>
          <a:stretch/>
        </p:blipFill>
        <p:spPr>
          <a:xfrm>
            <a:off x="1523880" y="533520"/>
            <a:ext cx="208800" cy="208800"/>
          </a:xfrm>
          <a:prstGeom prst="rect">
            <a:avLst/>
          </a:prstGeom>
          <a:noFill/>
          <a:ln w="0">
            <a:noFill/>
          </a:ln>
        </p:spPr>
      </p:pic>
      <p:sp>
        <p:nvSpPr>
          <p:cNvPr id="514" name="Text 83"/>
          <p:cNvSpPr/>
          <p:nvPr/>
        </p:nvSpPr>
        <p:spPr>
          <a:xfrm>
            <a:off x="1866960" y="547200"/>
            <a:ext cx="2198520" cy="219600"/>
          </a:xfrm>
          <a:prstGeom prst="rect">
            <a:avLst/>
          </a:prstGeom>
          <a:noFill/>
          <a:ln w="0">
            <a:noFill/>
          </a:ln>
        </p:spPr>
        <p:style>
          <a:lnRef idx="0"/>
          <a:fillRef idx="0"/>
          <a:effectRef idx="0"/>
          <a:fontRef idx="minor"/>
        </p:style>
        <p:txBody>
          <a:bodyPr lIns="25560" tIns="25560" rIns="25560" bIns="25560" anchor="t">
            <a:normAutofit fontScale="92500" lnSpcReduction="9999"/>
          </a:bodyPr>
          <a:p>
            <a:pPr defTabSz="914400">
              <a:lnSpc>
                <a:spcPct val="100000"/>
              </a:lnSpc>
              <a:tabLst>
                <a:tab pos="0" algn="l"/>
              </a:tabLst>
            </a:pPr>
            <a:r>
              <a:rPr lang="en-US" sz="1200" b="0" u="none" spc="193" strike="noStrike">
                <a:solidFill>
                  <a:srgbClr val="7E817A"/>
                </a:solidFill>
                <a:effectLst/>
                <a:uFillTx/>
                <a:latin typeface="Arial"/>
                <a:ea typeface="Arial"/>
              </a:rPr>
              <a:t>VECTOR · RAMICS 2026</a:t>
            </a:r>
            <a:endParaRPr lang="fr-FR" sz="1200" b="0" u="none" strike="noStrike">
              <a:solidFill>
                <a:srgbClr val="FFFFFF"/>
              </a:solidFill>
              <a:effectLst/>
              <a:uFillTx/>
              <a:latin typeface="Arial"/>
            </a:endParaRPr>
          </a:p>
        </p:txBody>
      </p:sp>
      <p:sp>
        <p:nvSpPr>
          <p:cNvPr id="515" name="Text 85"/>
          <p:cNvSpPr/>
          <p:nvPr/>
        </p:nvSpPr>
        <p:spPr>
          <a:xfrm>
            <a:off x="16038360" y="533520"/>
            <a:ext cx="801000" cy="23904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fld id="{F5ECE9A5-BC92-4457-B4C9-D48D3ED987D3}" type="slidenum">
              <a:rPr lang="en-US" sz="1200" b="0" u="none" spc="96" strike="noStrike">
                <a:solidFill>
                  <a:srgbClr val="6E736E"/>
                </a:solidFill>
                <a:effectLst/>
                <a:uFillTx/>
                <a:latin typeface="Courier New"/>
                <a:ea typeface="Courier New"/>
              </a:rPr>
              <a:t>21</a:t>
            </a:fld>
            <a:r>
              <a:rPr lang="en-US" sz="1200" b="0" u="none" spc="96" strike="noStrike">
                <a:solidFill>
                  <a:srgbClr val="6E736E"/>
                </a:solidFill>
                <a:effectLst/>
                <a:uFillTx/>
                <a:latin typeface="Courier New"/>
                <a:ea typeface="Courier New"/>
              </a:rPr>
              <a:t> / </a:t>
            </a:r>
            <a:fld id="{C863734E-AA54-4C3A-99EA-EBF23747C48A}" type="slidecount">
              <a:rPr lang="en-US" sz="1200" b="0" u="none" spc="96" strike="noStrike">
                <a:solidFill>
                  <a:srgbClr val="7E817A"/>
                </a:solidFill>
                <a:effectLst/>
                <a:uFillTx/>
                <a:latin typeface="Courier New"/>
                <a:ea typeface="Courier New"/>
              </a:rPr>
              <a:t>21</a:t>
            </a:fld>
            <a:endParaRPr lang="fr-FR" sz="1200" b="0" u="none" strike="noStrike">
              <a:solidFill>
                <a:srgbClr val="FFFFFF"/>
              </a:solidFill>
              <a:effectLst/>
              <a:uFillTx/>
              <a:latin typeface="Arial"/>
            </a:endParaRPr>
          </a:p>
        </p:txBody>
      </p:sp>
      <p:sp>
        <p:nvSpPr>
          <p:cNvPr id="516" name="Text 87"/>
          <p:cNvSpPr/>
          <p:nvPr/>
        </p:nvSpPr>
        <p:spPr>
          <a:xfrm>
            <a:off x="1523880" y="9571680"/>
            <a:ext cx="3111840" cy="219600"/>
          </a:xfrm>
          <a:prstGeom prst="rect">
            <a:avLst/>
          </a:prstGeom>
          <a:noFill/>
          <a:ln w="0">
            <a:noFill/>
          </a:ln>
        </p:spPr>
        <p:style>
          <a:lnRef idx="0"/>
          <a:fillRef idx="0"/>
          <a:effectRef idx="0"/>
          <a:fontRef idx="minor"/>
        </p:style>
        <p:txBody>
          <a:bodyPr lIns="25560" tIns="25560" rIns="25560" bIns="25560" anchor="t">
            <a:normAutofit lnSpcReduction="9999"/>
          </a:bodyPr>
          <a:p>
            <a:pPr defTabSz="914400">
              <a:lnSpc>
                <a:spcPct val="100000"/>
              </a:lnSpc>
              <a:tabLst>
                <a:tab pos="0" algn="l"/>
              </a:tabLst>
            </a:pPr>
            <a:r>
              <a:rPr lang="en-US" sz="1200" b="0" u="none" spc="48" strike="noStrike">
                <a:solidFill>
                  <a:srgbClr val="7E817A"/>
                </a:solidFill>
                <a:effectLst/>
                <a:uFillTx/>
                <a:latin typeface="Arial"/>
                <a:ea typeface="Arial"/>
              </a:rPr>
              <a:t>Fabien Fert · </a:t>
            </a:r>
            <a:r>
              <a:rPr lang="en-US" sz="1200" b="0" u="none" spc="48" strike="noStrike">
                <a:solidFill>
                  <a:srgbClr val="7E817A"/>
                </a:solidFill>
                <a:effectLst/>
                <a:uFillTx/>
                <a:latin typeface="Arial"/>
                <a:ea typeface="Arial"/>
              </a:rPr>
              <a:t>contact@ecocurrency.w</a:t>
            </a:r>
            <a:r>
              <a:rPr lang="en-US" sz="1200" b="0" u="none" spc="48" strike="noStrike">
                <a:solidFill>
                  <a:srgbClr val="7E817A"/>
                </a:solidFill>
                <a:effectLst/>
                <a:uFillTx/>
                <a:latin typeface="Arial"/>
                <a:ea typeface="Arial"/>
              </a:rPr>
              <a:t>orld</a:t>
            </a:r>
            <a:endParaRPr lang="fr-FR" sz="1200" b="0" u="none" strike="noStrike">
              <a:solidFill>
                <a:srgbClr val="FFFFFF"/>
              </a:solidFill>
              <a:effectLst/>
              <a:uFillTx/>
              <a:latin typeface="Arial"/>
            </a:endParaRPr>
          </a:p>
        </p:txBody>
      </p:sp>
      <p:sp>
        <p:nvSpPr>
          <p:cNvPr id="517" name="Text 89"/>
          <p:cNvSpPr/>
          <p:nvPr/>
        </p:nvSpPr>
        <p:spPr>
          <a:xfrm>
            <a:off x="1466640" y="1143000"/>
            <a:ext cx="15696360" cy="263880"/>
          </a:xfrm>
          <a:prstGeom prst="rect">
            <a:avLst/>
          </a:prstGeom>
          <a:noFill/>
          <a:ln w="0">
            <a:noFill/>
          </a:ln>
        </p:spPr>
        <p:style>
          <a:lnRef idx="0"/>
          <a:fillRef idx="0"/>
          <a:effectRef idx="0"/>
          <a:fontRef idx="minor"/>
        </p:style>
        <p:txBody>
          <a:bodyPr lIns="25560" tIns="25560" rIns="25560" bIns="25560" anchor="t">
            <a:normAutofit/>
          </a:bodyPr>
          <a:p>
            <a:pPr defTabSz="914400">
              <a:lnSpc>
                <a:spcPct val="100000"/>
              </a:lnSpc>
              <a:tabLst>
                <a:tab pos="0" algn="l"/>
              </a:tabLst>
            </a:pPr>
            <a:r>
              <a:rPr lang="en-US" sz="1350" b="1" u="none" spc="244" strike="noStrike">
                <a:solidFill>
                  <a:srgbClr val="4A7D61"/>
                </a:solidFill>
                <a:effectLst/>
                <a:uFillTx/>
                <a:latin typeface="Courier New"/>
                <a:ea typeface="Courier New"/>
              </a:rPr>
              <a:t>8 - </a:t>
            </a:r>
            <a:r>
              <a:rPr lang="en-US" sz="1350" b="1" u="none" spc="244" strike="noStrike">
                <a:solidFill>
                  <a:srgbClr val="7E817A"/>
                </a:solidFill>
                <a:effectLst/>
                <a:uFillTx/>
                <a:latin typeface="Arial"/>
                <a:ea typeface="Arial"/>
              </a:rPr>
              <a:t>CONCLUSION</a:t>
            </a:r>
            <a:endParaRPr lang="fr-FR" sz="1350" b="0" u="none" strike="noStrike">
              <a:solidFill>
                <a:srgbClr val="FFFFFF"/>
              </a:solidFill>
              <a:effectLst/>
              <a:uFillTx/>
              <a:latin typeface="Arial"/>
            </a:endParaRPr>
          </a:p>
        </p:txBody>
      </p:sp>
      <p:sp>
        <p:nvSpPr>
          <p:cNvPr id="518" name="Text 91"/>
          <p:cNvSpPr/>
          <p:nvPr/>
        </p:nvSpPr>
        <p:spPr>
          <a:xfrm>
            <a:off x="1445400" y="1674000"/>
            <a:ext cx="14715360" cy="790200"/>
          </a:xfrm>
          <a:prstGeom prst="rect">
            <a:avLst/>
          </a:prstGeom>
          <a:noFill/>
          <a:ln w="0">
            <a:noFill/>
          </a:ln>
        </p:spPr>
        <p:style>
          <a:lnRef idx="0"/>
          <a:fillRef idx="0"/>
          <a:effectRef idx="0"/>
          <a:fontRef idx="minor"/>
        </p:style>
        <p:txBody>
          <a:bodyPr lIns="25560" tIns="25560" rIns="25560" bIns="25560" anchor="t">
            <a:normAutofit fontScale="85000" lnSpcReduction="9999"/>
          </a:bodyPr>
          <a:p>
            <a:pPr defTabSz="914400">
              <a:lnSpc>
                <a:spcPct val="103000"/>
              </a:lnSpc>
              <a:tabLst>
                <a:tab pos="0" algn="l"/>
              </a:tabLst>
            </a:pPr>
            <a:r>
              <a:rPr lang="en-US" sz="5700" b="0" u="none" spc="-113" strike="noStrike">
                <a:solidFill>
                  <a:srgbClr val="F4EFE6"/>
                </a:solidFill>
                <a:effectLst/>
                <a:uFillTx/>
                <a:latin typeface="Georgia"/>
                <a:ea typeface="Georgia"/>
              </a:rPr>
              <a:t>Conclusion</a:t>
            </a:r>
            <a:r>
              <a:rPr lang="en-US" sz="3200" b="0" u="none" spc="-113" strike="noStrike">
                <a:solidFill>
                  <a:srgbClr val="F4EFE6"/>
                </a:solidFill>
                <a:effectLst/>
                <a:uFillTx/>
                <a:latin typeface="Georgia"/>
                <a:ea typeface="Georgia"/>
              </a:rPr>
              <a:t>.</a:t>
            </a:r>
            <a:endParaRPr lang="fr-FR" sz="3200" b="0" u="none" strike="noStrike">
              <a:solidFill>
                <a:srgbClr val="FFFFFF"/>
              </a:solidFill>
              <a:effectLst/>
              <a:uFillTx/>
              <a:latin typeface="Arial"/>
            </a:endParaRPr>
          </a:p>
        </p:txBody>
      </p:sp>
      <p:sp>
        <p:nvSpPr>
          <p:cNvPr id="519" name="Shape 1"/>
          <p:cNvSpPr/>
          <p:nvPr/>
        </p:nvSpPr>
        <p:spPr>
          <a:xfrm>
            <a:off x="1516680" y="8640720"/>
            <a:ext cx="15239160" cy="8640"/>
          </a:xfrm>
          <a:prstGeom prst="rect">
            <a:avLst/>
          </a:prstGeom>
          <a:solidFill>
            <a:srgbClr val="2A2E2A"/>
          </a:solidFill>
          <a:ln w="0">
            <a:noFill/>
          </a:ln>
        </p:spPr>
        <p:style>
          <a:lnRef idx="0"/>
          <a:fillRef idx="0"/>
          <a:effectRef idx="0"/>
          <a:fontRef idx="minor"/>
        </p:style>
        <p:txBody>
          <a:bodyPr lIns="90000" tIns="-35640" rIns="90000" bIns="-35640" anchor="t">
            <a:noAutofit/>
          </a:bodyPr>
          <a:p>
            <a:endParaRPr lang="fr-FR" sz="1800" b="0" u="none" strike="noStrike">
              <a:solidFill>
                <a:srgbClr val="FFFFFF"/>
              </a:solidFill>
              <a:effectLst/>
              <a:uFillTx/>
              <a:latin typeface="Arial"/>
            </a:endParaRPr>
          </a:p>
        </p:txBody>
      </p:sp>
      <p:sp>
        <p:nvSpPr>
          <p:cNvPr id="520" name="Text 185"/>
          <p:cNvSpPr/>
          <p:nvPr/>
        </p:nvSpPr>
        <p:spPr>
          <a:xfrm>
            <a:off x="1479240" y="5972040"/>
            <a:ext cx="14840280" cy="1483920"/>
          </a:xfrm>
          <a:prstGeom prst="rect">
            <a:avLst/>
          </a:prstGeom>
          <a:noFill/>
          <a:ln w="0">
            <a:noFill/>
          </a:ln>
        </p:spPr>
        <p:style>
          <a:lnRef idx="0"/>
          <a:fillRef idx="0"/>
          <a:effectRef idx="0"/>
          <a:fontRef idx="minor"/>
        </p:style>
        <p:txBody>
          <a:bodyPr lIns="25560" tIns="25560" rIns="25560" bIns="25560" anchor="t">
            <a:normAutofit/>
          </a:bodyPr>
          <a:p>
            <a:pPr defTabSz="914400">
              <a:lnSpc>
                <a:spcPct val="142000"/>
              </a:lnSpc>
              <a:tabLst>
                <a:tab pos="0" algn="l"/>
              </a:tabLst>
            </a:pPr>
            <a:r>
              <a:rPr lang="en-US" sz="2200" b="0" u="none" spc="-14" strike="noStrike">
                <a:solidFill>
                  <a:srgbClr val="F4EFE6"/>
                </a:solidFill>
                <a:effectLst/>
                <a:uFillTx/>
                <a:latin typeface="Arial"/>
                <a:ea typeface="Arial"/>
              </a:rPr>
              <a:t>VECTOR articulates what changes when a complementary currency is structured around </a:t>
            </a:r>
            <a:r>
              <a:rPr lang="en-US" sz="2500" b="0" i="1" u="none" spc="-14" strike="noStrike">
                <a:solidFill>
                  <a:srgbClr val="1E6A39"/>
                </a:solidFill>
                <a:effectLst/>
                <a:uFillTx/>
                <a:latin typeface="Georgia"/>
                <a:ea typeface="Georgia"/>
              </a:rPr>
              <a:t>resource accounting</a:t>
            </a:r>
            <a:r>
              <a:rPr lang="en-US" sz="2200" b="0" i="1" u="none" spc="-14" strike="noStrike">
                <a:solidFill>
                  <a:srgbClr val="4A7D61"/>
                </a:solidFill>
                <a:effectLst/>
                <a:uFillTx/>
                <a:latin typeface="Georgia"/>
                <a:ea typeface="Georgia"/>
              </a:rPr>
              <a:t> </a:t>
            </a:r>
            <a:r>
              <a:rPr lang="en-US" sz="2200" b="0" u="none" spc="-14" strike="noStrike">
                <a:solidFill>
                  <a:srgbClr val="F4EFE6"/>
                </a:solidFill>
                <a:effectLst/>
                <a:uFillTx/>
                <a:latin typeface="Arial"/>
                <a:ea typeface="Arial"/>
              </a:rPr>
              <a:t>rather than price formation : Real </a:t>
            </a:r>
            <a:r>
              <a:rPr lang="en-US" sz="2500" b="0" i="1" u="none" spc="-14" strike="noStrike">
                <a:solidFill>
                  <a:srgbClr val="1E6A39"/>
                </a:solidFill>
                <a:effectLst/>
                <a:uFillTx/>
                <a:latin typeface="Georgia"/>
                <a:ea typeface="Arial"/>
              </a:rPr>
              <a:t>price</a:t>
            </a:r>
            <a:r>
              <a:rPr lang="en-US" sz="2200" b="0" u="none" spc="-14" strike="noStrike">
                <a:solidFill>
                  <a:srgbClr val="F4EFE6"/>
                </a:solidFill>
                <a:effectLst/>
                <a:uFillTx/>
                <a:latin typeface="Arial"/>
                <a:ea typeface="Arial"/>
              </a:rPr>
              <a:t> = Real </a:t>
            </a:r>
            <a:r>
              <a:rPr lang="en-US" sz="2500" b="0" i="1" u="none" spc="-14" strike="noStrike">
                <a:solidFill>
                  <a:srgbClr val="1E6A39"/>
                </a:solidFill>
                <a:effectLst/>
                <a:uFillTx/>
                <a:latin typeface="Georgia"/>
                <a:ea typeface="Arial"/>
              </a:rPr>
              <a:t>coast</a:t>
            </a:r>
            <a:r>
              <a:rPr lang="en-US" sz="2200" b="0" u="none" spc="-14" strike="noStrike">
                <a:solidFill>
                  <a:srgbClr val="F4EFE6"/>
                </a:solidFill>
                <a:effectLst/>
                <a:uFillTx/>
                <a:latin typeface="Arial"/>
                <a:ea typeface="Arial"/>
              </a:rPr>
              <a:t>.</a:t>
            </a:r>
            <a:endParaRPr lang="fr-FR" sz="2200" b="0" u="none" strike="noStrike">
              <a:solidFill>
                <a:srgbClr val="FFFFFF"/>
              </a:solidFill>
              <a:effectLst/>
              <a:uFillTx/>
              <a:latin typeface="Arial"/>
            </a:endParaRPr>
          </a:p>
        </p:txBody>
      </p:sp>
      <p:sp>
        <p:nvSpPr>
          <p:cNvPr id="521" name="Text 188"/>
          <p:cNvSpPr/>
          <p:nvPr/>
        </p:nvSpPr>
        <p:spPr>
          <a:xfrm>
            <a:off x="11638440" y="8549280"/>
            <a:ext cx="5218920" cy="839160"/>
          </a:xfrm>
          <a:prstGeom prst="rect">
            <a:avLst/>
          </a:prstGeom>
          <a:noFill/>
          <a:ln w="0">
            <a:noFill/>
          </a:ln>
        </p:spPr>
        <p:style>
          <a:lnRef idx="0"/>
          <a:fillRef idx="0"/>
          <a:effectRef idx="0"/>
          <a:fontRef idx="minor"/>
        </p:style>
        <p:txBody>
          <a:bodyPr lIns="25560" tIns="25560" rIns="25560" bIns="25560" anchor="t">
            <a:normAutofit/>
          </a:bodyPr>
          <a:p>
            <a:pPr defTabSz="914400">
              <a:lnSpc>
                <a:spcPct val="145000"/>
              </a:lnSpc>
              <a:tabLst>
                <a:tab pos="0" algn="l"/>
              </a:tabLst>
            </a:pPr>
            <a:r>
              <a:rPr lang="en-US" sz="2800" b="0" u="none" strike="noStrike">
                <a:solidFill>
                  <a:srgbClr val="1E6A39"/>
                </a:solidFill>
                <a:effectLst/>
                <a:uFillTx/>
                <a:latin typeface="Georgia"/>
                <a:ea typeface="Courier New"/>
              </a:rPr>
              <a:t>contact@ecocurrency.world</a:t>
            </a:r>
            <a:endParaRPr lang="fr-FR" sz="2800" b="0" u="none" strike="noStrike">
              <a:solidFill>
                <a:srgbClr val="1E6A39"/>
              </a:solidFill>
              <a:effectLst/>
              <a:uFillTx/>
              <a:latin typeface="Georgia"/>
            </a:endParaRPr>
          </a:p>
        </p:txBody>
      </p:sp>
      <p:sp>
        <p:nvSpPr>
          <p:cNvPr id="522" name=""/>
          <p:cNvSpPr/>
          <p:nvPr/>
        </p:nvSpPr>
        <p:spPr>
          <a:xfrm>
            <a:off x="1439280" y="2673000"/>
            <a:ext cx="13995000" cy="62316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fr-FR" sz="2500" b="1" i="1" u="none" strike="noStrike">
                <a:solidFill>
                  <a:srgbClr val="1E6A39"/>
                </a:solidFill>
                <a:effectLst/>
                <a:uFillTx/>
                <a:latin typeface="Arial"/>
              </a:rPr>
              <a:t>VECTOR</a:t>
            </a:r>
            <a:r>
              <a:rPr lang="fr-FR" sz="2200" b="1" u="none" strike="noStrike">
                <a:solidFill>
                  <a:srgbClr val="FFFFFF"/>
                </a:solidFill>
                <a:effectLst/>
                <a:uFillTx/>
                <a:latin typeface="Arial"/>
              </a:rPr>
              <a:t> complementary currency can carry what a scalar price hides.</a:t>
            </a:r>
            <a:endParaRPr lang="fr-FR" sz="2200" b="0" u="none" strike="noStrike">
              <a:solidFill>
                <a:srgbClr val="FFFFFF"/>
              </a:solidFill>
              <a:effectLst/>
              <a:uFillTx/>
              <a:latin typeface="Arial"/>
            </a:endParaRPr>
          </a:p>
          <a:p>
            <a:pPr>
              <a:lnSpc>
                <a:spcPct val="100000"/>
              </a:lnSpc>
            </a:pPr>
            <a:endParaRPr lang="fr-FR" sz="1000" b="0" u="none" strike="noStrike">
              <a:solidFill>
                <a:srgbClr val="FFFFFF"/>
              </a:solidFill>
              <a:effectLst/>
              <a:uFillTx/>
              <a:latin typeface="Arial"/>
            </a:endParaRPr>
          </a:p>
        </p:txBody>
      </p:sp>
      <p:sp>
        <p:nvSpPr>
          <p:cNvPr id="523" name=""/>
          <p:cNvSpPr/>
          <p:nvPr/>
        </p:nvSpPr>
        <p:spPr>
          <a:xfrm>
            <a:off x="1439280" y="3459960"/>
            <a:ext cx="15361920" cy="229140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fr-FR" sz="2200" b="0" u="none" strike="noStrike">
                <a:solidFill>
                  <a:srgbClr val="FFFFFF"/>
                </a:solidFill>
                <a:effectLst/>
                <a:uFillTx/>
                <a:latin typeface="Arial"/>
                <a:ea typeface="Noto Sans SC"/>
              </a:rPr>
              <a:t>- This contribution shows how to build a complementary currency that include : </a:t>
            </a:r>
            <a:r>
              <a:rPr lang="fr-FR" sz="2500" b="0" u="none" strike="noStrike">
                <a:solidFill>
                  <a:srgbClr val="1E6A39"/>
                </a:solidFill>
                <a:effectLst/>
                <a:uFillTx/>
                <a:latin typeface="Georgia"/>
                <a:ea typeface="Noto Sans SC"/>
              </a:rPr>
              <a:t>social, ecological, economic</a:t>
            </a:r>
            <a:r>
              <a:rPr lang="fr-FR" sz="2200" b="0" u="none" strike="noStrike">
                <a:solidFill>
                  <a:srgbClr val="FFFFFF"/>
                </a:solidFill>
                <a:effectLst/>
                <a:uFillTx/>
                <a:latin typeface="Arial"/>
                <a:ea typeface="Noto Sans SC"/>
              </a:rPr>
              <a:t> matters.</a:t>
            </a:r>
            <a:endParaRPr lang="fr-FR" sz="2200" b="0" u="none" strike="noStrike">
              <a:solidFill>
                <a:srgbClr val="FFFFFF"/>
              </a:solidFill>
              <a:effectLst/>
              <a:uFillTx/>
              <a:latin typeface="Arial"/>
            </a:endParaRPr>
          </a:p>
          <a:p>
            <a:pPr>
              <a:lnSpc>
                <a:spcPct val="100000"/>
              </a:lnSpc>
            </a:pPr>
            <a:r>
              <a:rPr lang="fr-FR" sz="2200" b="0" u="none" strike="noStrike">
                <a:solidFill>
                  <a:srgbClr val="FFFFFF"/>
                </a:solidFill>
                <a:effectLst/>
                <a:uFillTx/>
                <a:latin typeface="Arial"/>
                <a:ea typeface="Georgia"/>
              </a:rPr>
              <a:t>- The system embebded it’s own </a:t>
            </a:r>
            <a:r>
              <a:rPr lang="fr-FR" sz="2500" b="0" i="1" u="none" strike="noStrike">
                <a:solidFill>
                  <a:srgbClr val="1E6A39"/>
                </a:solidFill>
                <a:effectLst/>
                <a:uFillTx/>
                <a:latin typeface="Georgia"/>
                <a:ea typeface="Georgia"/>
              </a:rPr>
              <a:t>auto-regulation rules</a:t>
            </a:r>
            <a:r>
              <a:rPr lang="fr-FR" sz="2200" b="0" u="none" strike="noStrike">
                <a:solidFill>
                  <a:srgbClr val="FFFFFF"/>
                </a:solidFill>
                <a:effectLst/>
                <a:uFillTx/>
                <a:latin typeface="Arial"/>
                <a:ea typeface="Georgia"/>
              </a:rPr>
              <a:t>, that brings the system </a:t>
            </a:r>
            <a:r>
              <a:rPr lang="fr-FR" sz="2500" b="0" i="1" u="none" strike="noStrike">
                <a:solidFill>
                  <a:srgbClr val="1E6A39"/>
                </a:solidFill>
                <a:effectLst/>
                <a:uFillTx/>
                <a:latin typeface="Georgia"/>
                <a:ea typeface="Georgia"/>
              </a:rPr>
              <a:t>homeostatic</a:t>
            </a:r>
            <a:r>
              <a:rPr lang="fr-FR" sz="2200" b="0" u="none" strike="noStrike">
                <a:solidFill>
                  <a:srgbClr val="FFFFFF"/>
                </a:solidFill>
                <a:effectLst/>
                <a:uFillTx/>
                <a:latin typeface="Arial"/>
                <a:ea typeface="Georgia"/>
              </a:rPr>
              <a:t> by construction.</a:t>
            </a:r>
            <a:endParaRPr lang="fr-FR" sz="2200" b="0" u="none" strike="noStrike">
              <a:solidFill>
                <a:srgbClr val="FFFFFF"/>
              </a:solidFill>
              <a:effectLst/>
              <a:uFillTx/>
              <a:latin typeface="Arial"/>
            </a:endParaRPr>
          </a:p>
          <a:p>
            <a:pPr>
              <a:lnSpc>
                <a:spcPct val="100000"/>
              </a:lnSpc>
            </a:pPr>
            <a:r>
              <a:rPr lang="fr-FR" sz="2200" b="0" u="none" strike="noStrike">
                <a:solidFill>
                  <a:srgbClr val="FFFFFF"/>
                </a:solidFill>
                <a:effectLst/>
                <a:uFillTx/>
                <a:latin typeface="Arial"/>
                <a:ea typeface="Noto Sans SC"/>
              </a:rPr>
              <a:t>- Making the unit of account </a:t>
            </a:r>
            <a:r>
              <a:rPr lang="en-US" sz="2550" b="0" i="1" u="none" spc="-14" strike="noStrike">
                <a:solidFill>
                  <a:srgbClr val="1E6A39"/>
                </a:solidFill>
                <a:effectLst/>
                <a:uFillTx/>
                <a:latin typeface="Georgia"/>
                <a:ea typeface="Georgia"/>
              </a:rPr>
              <a:t>vectorial</a:t>
            </a:r>
            <a:r>
              <a:rPr lang="fr-FR" sz="2200" b="0" u="none" strike="noStrike">
                <a:solidFill>
                  <a:srgbClr val="FFFFFF"/>
                </a:solidFill>
                <a:effectLst/>
                <a:uFillTx/>
                <a:latin typeface="Arial"/>
                <a:ea typeface="Georgia"/>
              </a:rPr>
              <a:t>, turns ecological cost into informations the currency itself </a:t>
            </a:r>
            <a:r>
              <a:rPr lang="fr-FR" sz="2500" b="0" i="1" u="none" strike="noStrike">
                <a:solidFill>
                  <a:srgbClr val="1E6A39"/>
                </a:solidFill>
                <a:effectLst/>
                <a:uFillTx/>
                <a:latin typeface="Georgia"/>
                <a:ea typeface="Georgia"/>
              </a:rPr>
              <a:t>transports</a:t>
            </a:r>
            <a:r>
              <a:rPr lang="fr-FR" sz="2200" b="0" u="none" strike="noStrike">
                <a:solidFill>
                  <a:srgbClr val="FFFFFF"/>
                </a:solidFill>
                <a:effectLst/>
                <a:uFillTx/>
                <a:latin typeface="Arial"/>
                <a:ea typeface="Georgia"/>
              </a:rPr>
              <a:t>, </a:t>
            </a:r>
            <a:r>
              <a:rPr lang="fr-FR" sz="2500" b="0" i="1" u="none" strike="noStrike">
                <a:solidFill>
                  <a:srgbClr val="1E6A39"/>
                </a:solidFill>
                <a:effectLst/>
                <a:uFillTx/>
                <a:latin typeface="Georgia"/>
                <a:ea typeface="Georgia"/>
              </a:rPr>
              <a:t>values</a:t>
            </a:r>
            <a:r>
              <a:rPr lang="fr-FR" sz="2200" b="0" u="none" strike="noStrike">
                <a:solidFill>
                  <a:srgbClr val="FFFFFF"/>
                </a:solidFill>
                <a:effectLst/>
                <a:uFillTx/>
                <a:latin typeface="Arial"/>
                <a:ea typeface="Georgia"/>
              </a:rPr>
              <a:t> and </a:t>
            </a:r>
            <a:r>
              <a:rPr lang="fr-FR" sz="2500" b="0" i="1" u="none" strike="noStrike">
                <a:solidFill>
                  <a:srgbClr val="1E6A39"/>
                </a:solidFill>
                <a:effectLst/>
                <a:uFillTx/>
                <a:latin typeface="Georgia"/>
                <a:ea typeface="Georgia"/>
              </a:rPr>
              <a:t>regulates</a:t>
            </a:r>
            <a:r>
              <a:rPr lang="fr-FR" sz="2200" b="0" u="none" strike="noStrike">
                <a:solidFill>
                  <a:srgbClr val="FFFFFF"/>
                </a:solidFill>
                <a:effectLst/>
                <a:uFillTx/>
                <a:latin typeface="Arial"/>
                <a:ea typeface="Georgia"/>
              </a:rPr>
              <a:t>.</a:t>
            </a:r>
            <a:endParaRPr lang="fr-FR" sz="2200" b="0" u="none" strike="noStrike">
              <a:solidFill>
                <a:srgbClr val="FFFFFF"/>
              </a:solidFill>
              <a:effectLst/>
              <a:uFillTx/>
              <a:latin typeface="Arial"/>
            </a:endParaRPr>
          </a:p>
          <a:p>
            <a:pPr>
              <a:lnSpc>
                <a:spcPct val="100000"/>
              </a:lnSpc>
            </a:pPr>
            <a:r>
              <a:rPr lang="fr-FR" sz="2200" b="0" u="none" strike="noStrike">
                <a:solidFill>
                  <a:srgbClr val="FFFFFF"/>
                </a:solidFill>
                <a:effectLst/>
                <a:uFillTx/>
                <a:latin typeface="Arial"/>
                <a:ea typeface="Georgia"/>
              </a:rPr>
              <a:t>- This presentation only describe the system mechanism but NOT present the philosophical, political, governance pros and cons.</a:t>
            </a:r>
            <a:endParaRPr lang="fr-FR" sz="2200" b="0" u="none" strike="noStrike">
              <a:solidFill>
                <a:srgbClr val="FFFFFF"/>
              </a:solidFill>
              <a:effectLst/>
              <a:uFillTx/>
              <a:latin typeface="Arial"/>
            </a:endParaRPr>
          </a:p>
        </p:txBody>
      </p:sp>
      <p:sp>
        <p:nvSpPr>
          <p:cNvPr id="524" name=""/>
          <p:cNvSpPr/>
          <p:nvPr/>
        </p:nvSpPr>
        <p:spPr>
          <a:xfrm>
            <a:off x="7036200" y="7384320"/>
            <a:ext cx="3306240" cy="130932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fr-FR" sz="8000" b="0" i="1" u="none" strike="noStrike">
                <a:solidFill>
                  <a:srgbClr val="FFFFFF"/>
                </a:solidFill>
                <a:effectLst/>
                <a:uFillTx/>
                <a:latin typeface="Arial"/>
              </a:rPr>
              <a:t>Q &amp; A</a:t>
            </a:r>
            <a:endParaRPr lang="fr-FR" sz="80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262</TotalTime>
  <Application>LibreOffice/26.2.1.2$Windows_X86_64 LibreOffice_project/620$Build-2</Application>
  <AppVersion>15.0000</AppVersion>
  <Words>0</Words>
  <Paragraphs>0</Paragraphs>
  <Company>PptxGenJS</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2026-06-07T15:14:55Z</dcterms:created>
  <dc:creator>PptxGenJS</dc:creator>
  <dc:description/>
  <dc:language>fr-FR</dc:language>
  <cp:lastModifiedBy/>
  <dcterms:modified xsi:type="dcterms:W3CDTF">2026-06-09T11:01:05Z</dcterms:modified>
  <cp:revision>20</cp:revision>
  <dc:subject>PptxGenJS Presentation</dc:subject>
  <dc:title>PptxGenJS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14</vt:i4>
  </property>
  <property fmtid="{D5CDD505-2E9C-101B-9397-08002B2CF9AE}" pid="3" name="PresentationFormat">
    <vt:lpwstr>On-screen Show (16:9)</vt:lpwstr>
  </property>
  <property fmtid="{D5CDD505-2E9C-101B-9397-08002B2CF9AE}" pid="4" name="Slides">
    <vt:i4>14</vt:i4>
  </property>
</Properties>
</file>